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56" r:id="rId5"/>
    <p:sldId id="258" r:id="rId6"/>
    <p:sldId id="259" r:id="rId7"/>
    <p:sldId id="261" r:id="rId8"/>
    <p:sldId id="270" r:id="rId9"/>
    <p:sldId id="268" r:id="rId10"/>
    <p:sldId id="267" r:id="rId11"/>
    <p:sldId id="266" r:id="rId12"/>
    <p:sldId id="26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A0AB3-63EB-4B03-92E6-1409ABCBC066}" v="4" dt="2020-10-16T16:38:25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Budget breakdown 2019-20</a:t>
            </a:r>
          </a:p>
        </c:rich>
      </c:tx>
      <c:layout>
        <c:manualLayout>
          <c:xMode val="edge"/>
          <c:yMode val="edge"/>
          <c:x val="1.5054386192948266E-2"/>
          <c:y val="0.89256047896022805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155940222230104E-2"/>
          <c:y val="0.10571159454555042"/>
          <c:w val="0.9545719819202918"/>
          <c:h val="0.8166319358590385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</c:v>
                </c:pt>
              </c:strCache>
            </c:strRef>
          </c:tx>
          <c:dPt>
            <c:idx val="0"/>
            <c:bubble3D val="0"/>
            <c:explosion val="16"/>
            <c:extLst>
              <c:ext xmlns:c16="http://schemas.microsoft.com/office/drawing/2014/chart" uri="{C3380CC4-5D6E-409C-BE32-E72D297353CC}">
                <c16:uniqueId val="{00000000-DABC-45AE-A081-0BF7D6FB112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DABC-45AE-A081-0BF7D6FB1124}"/>
              </c:ext>
            </c:extLst>
          </c:dPt>
          <c:dLbls>
            <c:dLbl>
              <c:idx val="0"/>
              <c:layout>
                <c:manualLayout>
                  <c:x val="-4.8313676581373657E-2"/>
                  <c:y val="0.158988212418427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BC-45AE-A081-0BF7D6FB1124}"/>
                </c:ext>
              </c:extLst>
            </c:dLbl>
            <c:dLbl>
              <c:idx val="1"/>
              <c:layout>
                <c:manualLayout>
                  <c:x val="-7.5791621415402062E-3"/>
                  <c:y val="2.268843745970516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BC-45AE-A081-0BF7D6FB1124}"/>
                </c:ext>
              </c:extLst>
            </c:dLbl>
            <c:dLbl>
              <c:idx val="2"/>
              <c:layout>
                <c:manualLayout>
                  <c:x val="-1.0976339089848236E-3"/>
                  <c:y val="2.54088841856938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BC-45AE-A081-0BF7D6FB1124}"/>
                </c:ext>
              </c:extLst>
            </c:dLbl>
            <c:dLbl>
              <c:idx val="3"/>
              <c:layout>
                <c:manualLayout>
                  <c:x val="-3.1660988763260334E-3"/>
                  <c:y val="8.454922221814469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BC-45AE-A081-0BF7D6FB1124}"/>
                </c:ext>
              </c:extLst>
            </c:dLbl>
            <c:dLbl>
              <c:idx val="4"/>
              <c:layout>
                <c:manualLayout>
                  <c:x val="7.608296481581546E-2"/>
                  <c:y val="3.53301123532866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BC-45AE-A081-0BF7D6FB11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Employees</c:v>
                </c:pt>
                <c:pt idx="1">
                  <c:v>Premises</c:v>
                </c:pt>
                <c:pt idx="2">
                  <c:v>Canal Maintenance</c:v>
                </c:pt>
                <c:pt idx="3">
                  <c:v>Transport</c:v>
                </c:pt>
                <c:pt idx="4">
                  <c:v>Supplies &amp; Services</c:v>
                </c:pt>
              </c:strCache>
            </c:strRef>
          </c:cat>
          <c:val>
            <c:numRef>
              <c:f>Sheet1!$B$2:$B$6</c:f>
              <c:numCache>
                <c:formatCode>_-[$£-809]* #,##0_-;\-[$£-809]* #,##0_-;_-[$£-809]* "-"??_-;_-@_-</c:formatCode>
                <c:ptCount val="5"/>
                <c:pt idx="0">
                  <c:v>462000</c:v>
                </c:pt>
                <c:pt idx="1">
                  <c:v>33000</c:v>
                </c:pt>
                <c:pt idx="2">
                  <c:v>189000</c:v>
                </c:pt>
                <c:pt idx="3">
                  <c:v>45000</c:v>
                </c:pt>
                <c:pt idx="4">
                  <c:v>47000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BC-45AE-A081-0BF7D6FB112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2019-20 Budget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3397079142577071E-2"/>
          <c:y val="8.2201863415480567E-2"/>
          <c:w val="0.93933277242167179"/>
          <c:h val="0.83406219704659912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/>
            </a:sp3d>
          </c:spPr>
          <c:dPt>
            <c:idx val="4"/>
            <c:bubble3D val="0"/>
            <c:explosion val="29"/>
            <c:extLst>
              <c:ext xmlns:c16="http://schemas.microsoft.com/office/drawing/2014/chart" uri="{C3380CC4-5D6E-409C-BE32-E72D297353CC}">
                <c16:uniqueId val="{00000000-EB69-4616-A26D-60F96D57CAB9}"/>
              </c:ext>
            </c:extLst>
          </c:dPt>
          <c:dLbls>
            <c:dLbl>
              <c:idx val="2"/>
              <c:layout>
                <c:manualLayout>
                  <c:x val="-6.5524388078826101E-2"/>
                  <c:y val="-0.183867507872032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69-4616-A26D-60F96D57CAB9}"/>
                </c:ext>
              </c:extLst>
            </c:dLbl>
            <c:dLbl>
              <c:idx val="3"/>
              <c:layout>
                <c:manualLayout>
                  <c:x val="6.2590456654136498E-2"/>
                  <c:y val="-4.848776315569209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69-4616-A26D-60F96D57CAB9}"/>
                </c:ext>
              </c:extLst>
            </c:dLbl>
            <c:dLbl>
              <c:idx val="4"/>
              <c:layout>
                <c:manualLayout>
                  <c:x val="-0.20343617089022925"/>
                  <c:y val="1.50264153728168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Grant aid</a:t>
                    </a:r>
                    <a:endParaRPr lang="en-US" baseline="0" dirty="0"/>
                  </a:p>
                  <a:p>
                    <a:fld id="{8F7098D1-7B63-44CA-871E-2640E16B1E9E}" type="VALUE">
                      <a:rPr lang="en-US" dirty="0"/>
                      <a:pPr/>
                      <a:t>[VALUE]</a:t>
                    </a:fld>
                    <a:endParaRPr lang="en-US" baseline="0" dirty="0"/>
                  </a:p>
                  <a:p>
                    <a:fld id="{8D277289-E429-456B-877E-67EA8AAA29B5}" type="PERCENTAGE">
                      <a:rPr lang="en-US" dirty="0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B69-4616-A26D-60F96D57CAB9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SCC</c:v>
                </c:pt>
                <c:pt idx="1">
                  <c:v>HCC</c:v>
                </c:pt>
                <c:pt idx="2">
                  <c:v>Other Authorities</c:v>
                </c:pt>
                <c:pt idx="3">
                  <c:v>Income</c:v>
                </c:pt>
              </c:strCache>
            </c:strRef>
          </c:cat>
          <c:val>
            <c:numRef>
              <c:f>Sheet1!$B$2:$B$5</c:f>
              <c:numCache>
                <c:formatCode>_-"£"* #,##0_-;\-"£"* #,##0_-;_-"£"* "-"??_-;_-@_-</c:formatCode>
                <c:ptCount val="4"/>
                <c:pt idx="0">
                  <c:v>153188</c:v>
                </c:pt>
                <c:pt idx="1">
                  <c:v>153188</c:v>
                </c:pt>
                <c:pt idx="2">
                  <c:v>242000</c:v>
                </c:pt>
                <c:pt idx="3">
                  <c:v>253000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69-4616-A26D-60F96D57CA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plitType val="cust"/>
        <c:custSplit>
          <c:secondPiePt val="0"/>
          <c:secondPiePt val="1"/>
          <c:secondPiePt val="2"/>
        </c:custSplit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9B30B-4F41-4D9B-9810-FB5E6B6C062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C9755-1E12-487B-89BF-05CAC90C9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2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Compressing 225 years of history </a:t>
            </a:r>
            <a:r>
              <a:rPr lang="en-GB"/>
              <a:t>into two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BBDB-9FF1-4770-B2A0-CC02D58B997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4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BBDB-9FF1-4770-B2A0-CC02D58B997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5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BBDB-9FF1-4770-B2A0-CC02D58B997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5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BBDB-9FF1-4770-B2A0-CC02D58B997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BBDB-9FF1-4770-B2A0-CC02D58B997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7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4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4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5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7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35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6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58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9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0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7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64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13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88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36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7A73-5B78-4941-A0BB-C864D4C827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68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C9C-3C38-4632-92D4-1E16DCAF5E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54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B619-1032-4ABB-ADB6-E1288A28B1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20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8A-514F-4468-BEAE-C07A2A02C9D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41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30FD-6C09-45AD-8D33-E7DD4B27CF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59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FB-EC6C-4AE5-A1E5-2D5171D622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94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B98B-3090-43FA-9797-780D6C5163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5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11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6882-25BB-48B4-95F3-335D4A3B03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81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CF4F-B884-466C-9B7D-3A9E2B9596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0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5856-1FB5-439A-8086-64941D8264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42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0C5A-7287-4135-AF5D-3EC9AFEB1D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4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7A73-5B78-4941-A0BB-C864D4C827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77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C9C-3C38-4632-92D4-1E16DCAF5E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2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B619-1032-4ABB-ADB6-E1288A28B1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96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8A-514F-4468-BEAE-C07A2A02C9D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84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30FD-6C09-45AD-8D33-E7DD4B27CF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06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FB-EC6C-4AE5-A1E5-2D5171D622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21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B98B-3090-43FA-9797-780D6C5163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3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6882-25BB-48B4-95F3-335D4A3B03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2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CF4F-B884-466C-9B7D-3A9E2B9596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8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5856-1FB5-439A-8086-64941D8264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78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0C5A-7287-4135-AF5D-3EC9AFEB1D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2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3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48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9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B8D3-61F9-42DE-8D59-F5A66D6BBB99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3D97-4B4F-4BDD-9AE2-650E0231C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1BCD0-9F0E-46AB-A8BE-4B306C19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565E4-290F-4250-BC85-6F180D5C68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4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E57733-92B9-4573-A8F7-3240510B15E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49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E57733-92B9-4573-A8F7-3240510B15E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80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1630760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Working together 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1" y="-1"/>
            <a:ext cx="12245326" cy="266592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6419" y="5622046"/>
            <a:ext cx="2170931" cy="6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1562" y="5392119"/>
            <a:ext cx="15360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3896751"/>
            <a:ext cx="9144000" cy="488216"/>
          </a:xfrm>
        </p:spPr>
        <p:txBody>
          <a:bodyPr/>
          <a:lstStyle/>
          <a:p>
            <a:r>
              <a:rPr lang="en-GB" dirty="0"/>
              <a:t>The Canal partnership explained</a:t>
            </a:r>
          </a:p>
        </p:txBody>
      </p:sp>
    </p:spTree>
    <p:extLst>
      <p:ext uri="{BB962C8B-B14F-4D97-AF65-F5344CB8AC3E}">
        <p14:creationId xmlns:p14="http://schemas.microsoft.com/office/powerpoint/2010/main" val="367234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67" y="190618"/>
            <a:ext cx="4698407" cy="85010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232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for the future…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67" y="954187"/>
            <a:ext cx="5727894" cy="19538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b="1" dirty="0"/>
              <a:t>Making the BCA financial independent</a:t>
            </a:r>
          </a:p>
          <a:p>
            <a:r>
              <a:rPr lang="en-GB" sz="1900" dirty="0" err="1"/>
              <a:t>Mytchett</a:t>
            </a:r>
            <a:r>
              <a:rPr lang="en-GB" sz="1900" dirty="0"/>
              <a:t> Canal Centre </a:t>
            </a:r>
          </a:p>
          <a:p>
            <a:pPr lvl="1"/>
            <a:r>
              <a:rPr lang="en-GB" sz="1900" dirty="0"/>
              <a:t>campsite development (2021/22)</a:t>
            </a:r>
          </a:p>
          <a:p>
            <a:pPr lvl="1"/>
            <a:r>
              <a:rPr lang="en-GB" sz="1900" dirty="0"/>
              <a:t>new visitor centre / café (2024/25) </a:t>
            </a:r>
          </a:p>
          <a:p>
            <a:r>
              <a:rPr lang="en-GB" sz="1900" dirty="0"/>
              <a:t>Other visitor hubs / café  (</a:t>
            </a:r>
            <a:r>
              <a:rPr lang="en-GB" sz="1900" dirty="0" err="1"/>
              <a:t>eg</a:t>
            </a:r>
            <a:r>
              <a:rPr lang="en-GB" sz="1900" dirty="0"/>
              <a:t>; </a:t>
            </a:r>
            <a:r>
              <a:rPr lang="en-GB" sz="1900" dirty="0" err="1"/>
              <a:t>Deepcut</a:t>
            </a:r>
            <a:r>
              <a:rPr lang="en-GB" sz="1900" dirty="0"/>
              <a:t> Lock cottage)</a:t>
            </a:r>
          </a:p>
          <a:p>
            <a:r>
              <a:rPr lang="en-GB" sz="1900" dirty="0"/>
              <a:t>Parking charges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8960" y="2920564"/>
            <a:ext cx="6337026" cy="360518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b="1" dirty="0">
                <a:solidFill>
                  <a:prstClr val="black"/>
                </a:solidFill>
              </a:rPr>
              <a:t>Maintenance &amp; improvement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/>
              <a:t>Funded regular maintenance programme </a:t>
            </a:r>
          </a:p>
          <a:p>
            <a:pPr marL="800100" lvl="1" indent="-342900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/>
              <a:t>Lock gate replacement</a:t>
            </a:r>
          </a:p>
          <a:p>
            <a:pPr marL="800100" lvl="1" indent="-342900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/>
              <a:t>Bank protection</a:t>
            </a:r>
          </a:p>
          <a:p>
            <a:pPr marL="800100" lvl="1" indent="-342900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/>
              <a:t>Culverts </a:t>
            </a:r>
          </a:p>
          <a:p>
            <a:pPr marL="800100" lvl="1" indent="-342900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/>
              <a:t>Embankments </a:t>
            </a:r>
          </a:p>
          <a:p>
            <a:pPr marL="800100" lvl="1" indent="-342900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/>
              <a:t>Gravel path surfaces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/>
              <a:t>Special projects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err="1"/>
              <a:t>Deepcut</a:t>
            </a:r>
            <a:r>
              <a:rPr lang="en-GB" dirty="0"/>
              <a:t> – Brookwood towpath paving – s.106 (2022/23)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/>
              <a:t>Improvements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/>
              <a:t>Welcome &amp; info signs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/>
              <a:t>Benches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9BCD0-F1FF-41CD-B590-D9FDA1953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7" y="2821472"/>
            <a:ext cx="4698407" cy="359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B5B73C8B-1736-4844-9FEB-26C88F027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60" y="954187"/>
            <a:ext cx="5828174" cy="182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20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496" y="47667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About ...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"/>
          </a:blip>
          <a:srcRect/>
          <a:stretch>
            <a:fillRect/>
          </a:stretch>
        </p:blipFill>
        <p:spPr bwMode="auto">
          <a:xfrm>
            <a:off x="1083918" y="2498950"/>
            <a:ext cx="10791926" cy="388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86496" y="1124743"/>
            <a:ext cx="8229600" cy="3048011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37 miles across Surrey &amp; Hampshire - from River Wey Navigation at New Haw to Basingstoke </a:t>
            </a:r>
          </a:p>
          <a:p>
            <a:pPr lvl="0"/>
            <a:r>
              <a:rPr lang="en-GB" dirty="0"/>
              <a:t>32 miles now navigable to New Haw - </a:t>
            </a:r>
            <a:r>
              <a:rPr lang="en-GB" dirty="0" err="1"/>
              <a:t>Greywell</a:t>
            </a:r>
            <a:endParaRPr lang="en-GB" dirty="0"/>
          </a:p>
          <a:p>
            <a:r>
              <a:rPr lang="en-GB" dirty="0"/>
              <a:t>29 Locks, 1 dry-dock, 3 aqueducts and 1 tunnel </a:t>
            </a:r>
          </a:p>
          <a:p>
            <a:r>
              <a:rPr lang="en-GB" dirty="0"/>
              <a:t>Around 60% is raised above normal ground level – 142 sections of embankment</a:t>
            </a:r>
          </a:p>
        </p:txBody>
      </p:sp>
    </p:spTree>
    <p:extLst>
      <p:ext uri="{BB962C8B-B14F-4D97-AF65-F5344CB8AC3E}">
        <p14:creationId xmlns:p14="http://schemas.microsoft.com/office/powerpoint/2010/main" val="311705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95" y="442335"/>
            <a:ext cx="3008313" cy="707678"/>
          </a:xfrm>
        </p:spPr>
        <p:txBody>
          <a:bodyPr>
            <a:normAutofit/>
          </a:bodyPr>
          <a:lstStyle/>
          <a:p>
            <a:pPr lvl="0" algn="l"/>
            <a:r>
              <a:rPr lang="en-GB" b="1" dirty="0">
                <a:solidFill>
                  <a:srgbClr val="232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History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435101"/>
            <a:ext cx="5482208" cy="4586187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800" dirty="0"/>
              <a:t>The first “agrarian” Canal - built speculatively on a tight budget 1792-8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800" dirty="0"/>
              <a:t>Limited water supply – closed to barge traffic for first time in summer 1804 due to lack of water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800" dirty="0"/>
              <a:t>Never lucrative, original company wound up in 1870s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800" dirty="0"/>
              <a:t>Not Nationalised into British Waterways Board in 1962 as had ceased to be a public navigation in 1870s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800" dirty="0"/>
              <a:t>Derelict by 1960 – purchased by County Councils as countryside for public recreation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800" dirty="0"/>
              <a:t>Restored by County Councils and lots of volunteers 1974-1991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800" dirty="0"/>
              <a:t>Currently managed by BCA – a local authority partnership</a:t>
            </a:r>
          </a:p>
          <a:p>
            <a:endParaRPr lang="en-GB" dirty="0"/>
          </a:p>
        </p:txBody>
      </p:sp>
      <p:pic>
        <p:nvPicPr>
          <p:cNvPr id="24578" name="Picture 2" descr="http://www.basingstoke-canal.org.uk/bcs/wp-content/uploads/2013/04/277.-Last-attempt.-Old-Ba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1" y="442335"/>
            <a:ext cx="3923927" cy="3071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466" y="3645024"/>
            <a:ext cx="4130854" cy="29523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5939" y="3512749"/>
            <a:ext cx="39240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i="1" dirty="0"/>
              <a:t>Photos courtesy - Basingstoke Canal Society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528956"/>
            <a:ext cx="4672847" cy="642217"/>
          </a:xfrm>
        </p:spPr>
        <p:txBody>
          <a:bodyPr>
            <a:no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Canal partnership...</a:t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/>
              <a:t>…working together</a:t>
            </a:r>
            <a:endParaRPr lang="en-GB" sz="3200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1065" y="1596387"/>
            <a:ext cx="5980750" cy="3465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The Surrey and Hampshire </a:t>
            </a:r>
            <a:r>
              <a:rPr lang="en-GB" sz="2400" b="1" dirty="0">
                <a:solidFill>
                  <a:prstClr val="black"/>
                </a:solidFill>
              </a:rPr>
              <a:t>County Councils </a:t>
            </a:r>
            <a:r>
              <a:rPr lang="en-GB" sz="2400" dirty="0">
                <a:solidFill>
                  <a:prstClr val="black"/>
                </a:solidFill>
              </a:rPr>
              <a:t>own the Canal - carryout asset management through capital programmes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The </a:t>
            </a:r>
            <a:r>
              <a:rPr lang="en-GB" sz="2400" b="1" dirty="0">
                <a:solidFill>
                  <a:prstClr val="black"/>
                </a:solidFill>
              </a:rPr>
              <a:t>BCA</a:t>
            </a:r>
            <a:r>
              <a:rPr lang="en-GB" sz="2400" dirty="0">
                <a:solidFill>
                  <a:prstClr val="black"/>
                </a:solidFill>
              </a:rPr>
              <a:t> run the waterway - carryout day to day maintenance and operations</a:t>
            </a:r>
          </a:p>
          <a:p>
            <a:pPr>
              <a:spcBef>
                <a:spcPct val="20000"/>
              </a:spcBef>
              <a:defRPr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13" y="528956"/>
            <a:ext cx="3516922" cy="350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1065" y="4199622"/>
            <a:ext cx="100978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The </a:t>
            </a:r>
            <a:r>
              <a:rPr lang="en-GB" sz="2400" b="1" dirty="0">
                <a:solidFill>
                  <a:prstClr val="black"/>
                </a:solidFill>
              </a:rPr>
              <a:t>BCS</a:t>
            </a:r>
            <a:r>
              <a:rPr lang="en-GB" sz="2400" dirty="0">
                <a:solidFill>
                  <a:prstClr val="black"/>
                </a:solidFill>
              </a:rPr>
              <a:t> campaigns for the Canal - provide support through volunteers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Borough, District Councils </a:t>
            </a:r>
            <a:r>
              <a:rPr lang="en-GB" sz="2400" dirty="0"/>
              <a:t>and some </a:t>
            </a:r>
            <a:r>
              <a:rPr lang="en-GB" sz="2400" b="1" dirty="0"/>
              <a:t>Town / Parish Councils </a:t>
            </a:r>
            <a:r>
              <a:rPr lang="en-GB" sz="2400" dirty="0"/>
              <a:t>support the BCA through an annual revenue grant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496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40" y="40929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County Councils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044" y="1120138"/>
            <a:ext cx="776467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Asset Management &amp; Engineering expertise</a:t>
            </a:r>
          </a:p>
          <a:p>
            <a:pPr marL="252000" indent="-25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Strategic Management, estates, financial oversight and hosting the Canal’s paid staff (</a:t>
            </a:r>
            <a:r>
              <a:rPr lang="en-GB" sz="2400" i="1" dirty="0" err="1"/>
              <a:t>eg</a:t>
            </a:r>
            <a:r>
              <a:rPr lang="en-GB" sz="2400" i="1" dirty="0"/>
              <a:t>: pensions, IT, etc.</a:t>
            </a:r>
            <a:r>
              <a:rPr lang="en-GB" sz="2400" dirty="0"/>
              <a:t>)</a:t>
            </a:r>
          </a:p>
          <a:p>
            <a:pPr marL="252000" indent="-25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Political Governance – </a:t>
            </a:r>
            <a:r>
              <a:rPr lang="en-GB" sz="2400" i="1" dirty="0"/>
              <a:t>the JMC</a:t>
            </a:r>
          </a:p>
          <a:p>
            <a:pPr marL="252000" indent="-25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Capital investment</a:t>
            </a:r>
          </a:p>
          <a:p>
            <a:pPr marL="709200" lvl="1" indent="-25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Phase 1 - SCC/HCC £1.6m 2011-13</a:t>
            </a:r>
          </a:p>
          <a:p>
            <a:pPr marL="709200" lvl="1" indent="-25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Phase 2 - SCC/HCC £4m* 2013-17</a:t>
            </a:r>
          </a:p>
          <a:p>
            <a:pPr marL="709200" lvl="1" indent="-25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Phase 3 – HCC £1.5m 2018-21</a:t>
            </a:r>
          </a:p>
          <a:p>
            <a:pPr lvl="4">
              <a:spcBef>
                <a:spcPts val="600"/>
              </a:spcBef>
            </a:pPr>
            <a:r>
              <a:rPr lang="en-GB" sz="2400" dirty="0"/>
              <a:t>- SCC £750k 2017-21</a:t>
            </a:r>
          </a:p>
          <a:p>
            <a:pPr marL="252000" indent="-252000">
              <a:spcBef>
                <a:spcPts val="600"/>
              </a:spcBef>
              <a:buFont typeface="Arial" pitchFamily="34" charset="0"/>
              <a:buChar char="•"/>
            </a:pPr>
            <a:endParaRPr lang="en-GB" sz="1700" dirty="0"/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IQAxQMBIgACEQEDEQH/xAAbAAACAgMBAAAAAAAAAAAAAAAFBgQHAAIDAf/EADwQAAIBAgUDAgUBBgQGAwEAAAECAwQRAAUSITEGE0EiURQyYXGBkQcVI0KhsVLB0fAWJDNiguGSovFy/8QAGQEAAwEBAQAAAAAAAAAAAAAAAQIDAAQF/8QAKREAAgIBBAEEAQQDAAAAAAAAAAECAxESITFBBBMUIlEyBUJxoYGRsf/aAAwDAQACEQMRAD8AeOm6SgrMuvLHlc9RCUjJoolZWHgNcD88Y7vleVU0wM6QoJE0xqyB9Sk7AjTa/tvfATodaqjrKilkyDM8ugdF1SVMySBzfbTtbDpOyzsIjaVB8yysBq3HIC/X6cWxDEWij2FivyDJUjaSRIGsoCg0kQ1m9gNwBcnbkc4hVA6YieKlzfJRTHtCzvCiG1yo3RrDce55wRzc9NZxllXkb5tCsoRYT2mXVFoY6bC3Kn29se5Pl8lPSJBmOd0OYmPShaeHQzhTsTcm7eLjGdLx8R434eG9iO3TeRVkKmhqVRQP4fcjDACwPtuLEYHzdCUsgu8eXy6Qx9cGggDf2w1HIMqDjtU8YjJJCJexNrHgb7D+mNNEVPXR0hadaeSMgBZLyajfbTbZbb38G2Od0fa/0dPupYwnn+UhZX9nWUoX1JSoRdfSWO/9P0GC1B0bkVHGUKnSwKEBiAdrHm5vg81RBIDIZTp8EJddwL2NuTf7749jEUmqRTZg13lIuDt4O3/q2+N6bXBGVuv8l/SKDr56aDM5pViaERM1O0aCOwG9iAT7AEE33wzT18NRT0lbHTQxJrEItSpGxZmGmRrXvbTtbfzbBbOega1JK2vynMDUz1MDFEaFQSxdXHqG22nb0++FpcpzugrFq80yM1dNDKJAsc/yi+/pA333tp5HF8XlutyUHpllFp5KlNmOVU4rTA1Sg7chUJ6yu2o7b3sTxjWbpzJFgNHHSw6XjYAhrnfbb8f5YTaz9oVDR5RT/CTZhSVTarxgQSadxswJuL3NttrcYKZD1jR5lU00cXxErTIxkilIYhrX+a236jkeOF+bW4y0agz/AMH5bdXeIEqb6CVGr9FxAz3IMshoTTUdNHSSP6e869zaxB5PPsccsp6oyvMsoStpKCJZ53Kdp1BdWUA3sNV9iCPexxOyfqLLpKh6Zo5DOjLBUIpYorgDUV8aRq5AHBwmJPaL3KJRXykthMzXJoo/h4tauWmpg+hANR7p9/c/2GNjnWU0VA8c1blomnzKoEia11RxmR73HvYD9cNHUU8NRWU88MRaGJ0lW8TgXUhj81huI9vfBCgSmrIe9Nl1NEzX0/8ALoNQFvV598StsVbWvfBNwUliGyF/JEyRzSZblVVBUiGoq6jZkZypQoGOk+dYN9vxxgjm2XzrHSPHSwSIQQ4J+aykr7G9/bnbE7VFS3McaRWvvGgB3t7D6D9MQ6yVTURTPcywH+GzblD9PbEl5kXZqQ3tpRjho6wUwet0mCIyrUJFMGQaA2gu2kj2Fsa1WRylpGimK733At+N/wDdsRqfqOWhlQqgkV3/AJ+ObHfDZXOJJVRfmZL2XyL2/wBnHZV5X0RdEZvS9hay/p2hjiZ2AepLG+t9IF/sCMZHk0RK/EUvrYH1K6OBfYc2O17/AIwco1CyEvfT5Iuf8sbqqy1hRJdKE/MWAt/u+Le5skthvZ1RYh5l07OtX26Ltyxt5ZdIQX87k/oDgPU9JZktQ8jU6zHTdVidf7m3H0xZ+b0608QeKaRmINlVgbj+mF2VzNCXbug30s3bW5HtfVhLPMuhsytX6dRYsorCbpnqBmGrK5bjz6d/649xYpieT1dqql/7hT3/AM8eYn76/wCjqX6Z46/cWBPT/E6RJIwQMGKFQb2359sbqkTMV3Q6QNI0jYG/98VDT9f51mfUc+S0/wAPA/emihnhDOyWidgLEhWbUANxtY7b4ZK2ozGTIIc5kqAtP+7TPOLqrdwhWH0GxYbbi/m9sM5OKR5/IKk6Wpq/K1lzTMuxAtS4h+LgjaIFpm9K7i5LE31XJv8AbGma5auVZDT1ky5dHTzgr3EeWHssTquVAa5BXz9fGIEtctJUVSzVpCtPZIiRoQK8bOEVtjq1EkfT9IHUeeU2cZNRZVSzM5oKqR2Gm5aJo3Gw5Yhm028kj3vh42yAqoyfA3dHUFXmOTCmrc4qIC8srmOjdY3nXuuLsdOoCwFt/Bxx6L6aNbkFRMuZVkGYU9ZNC0ok1AvG1kYqeLC17WP1wMra+gpY6SplqqynggXS8kY0OxY7BhY203Y2BuN7+cM/Q0tDR5ZmlJDmEU4rKmSppgDd9DqAAR5I0m9r++EhdrfJezx3XHZE/pyonqsrpmq45TIYgwZ0SxYkqVsu3p02vwbjB4xO1MV7jHWbkoNiT5Fjx/nvgZkSpHUZnRD0xU1a7KgvezaZVI/LMPtgnCJ9GiNtKgek6fb6WFr4Yic0lXuuS0TVEDBX0Jqbgc+Rsdh/riLW5HHKs7URNO02oyiMArKWG5KsCpO2+2CQRVjFkYLvcAn+u/1OPFkQuQhXuIbWHI8kW/GBjPJuCq6vpiSjzdUbpWiqaKUae5TUxGkkbMbMQgBsTpHHHtjaj6bjpZo80y+IIhhAaBUYGINY7INri3quv1xY2Z5nBldNLU1ZCwxqWCuFFz4A+pvtgJHnUXU3Tsc9KGiaeQU88XaEjx6iFNiCLc/NbGdUpR52CpqL2K+pqavyamnr4qGSWn+OkeL0lAVfSqg342Pt7YI9L5xNkrT5tU0aLBUl5LlrtqLAemwJNgu+3vgtmWXUdXVLLWNqZpgRLMoRSDpJUAFiovHe1h43tyGWoglFNLRxiOmlpjNGGI5chjxsDcng+cStkqvkuTr8aDv+EnshjrZKusjnqaqRKde53CsY160ZXCMN9x6gPuD7YgUnU2W5RFDFNVX7ruxUqRoW53HN/A5/zuL/AGhZ5VUlPHHTCRYJVEElOERg+ldr7E7EMLD2xW01ZH3GcppbR6LvICp072uSPPHHjAdEfI+UiLcqnhF20/VWW1FVFl8MUklRWOFUyoUIBQsNmH0JvgLXdVZNTzSU9TUtFPGxSSN4HDIfY7YA9NrUjL8lkdNc3oKSOPlBva//AIscBx0x1DntZJW0eVTVQnYSPKzxgXYAncn3v/picfFqs2f7f4LXSlVuuxqps5yrMK1EppnYqe6R2XsQpuf5f97nFg1WfRR1cUTU7OGKiSXQCukrqJB5I3sNr38YqMQZdlOYBcyyXMKOrpmIWF9MsErgAjWxI2t7A8g3OHCioeo62rWenppoHlH8VqmVLMObABBYf6DHVCqFO6OJylMZajqqhjkK0dRTuzWVSbhdTH8fT64kVufdpu1WZTXO2kF2ggZ03HGoWs1+fvtfA09EVdWympqYIkBU6UEjDY34uAf0wN/aDQV2SZLHJHXzVKSSMpRgkapfgCwvf6k+MUjLPQHlB6XOzDb4nLjDRxoWfvEGRuDYKTfa9z7AHEKPqgCKdxRVM1OhsTHSlNBJ4La/a/0438YqyDqOoyyjFPAAkrEtM2sqLnne4+n6ewxn7wzSorY6iomg+FpgXUGVdIPAI3JJ3Y3H0+mHxF9C+pJLYsefq3JRO4zHLqxZgbbmRAwHkAEjf6YzFVVHVOcmTTDVehNhuQPxjMb06u0H1rfv+yf0JmlZm+YVFVVODLDmtJVg6FFw2qJwTbjQQf8Ax+uLCpKQVf7Omp6twjSUsaFlIDSOiImkexJRhgD0tWZJ1Lm1RBSdpKyqgWoSJomiZZ4xuNYPqQli3kgBvpYf1N1ZSU/xeWZflJlnrJF7sFUWCU0t2YtGu++tiSbje/ucQlFy2KRaTQNz+E1mYQvRzgVaTl2mYWUxgDcji9ydvP8AYjlVHSU7xmCMIFJaSUrpd2JP6Dx9PvwBSOdaYz1crLUIpa8bnSbnYFRsBwL4ZOns4ipqyQ5jBppkHbWSNQQGFjf7bf1AxxXOc1pT2+z16Y1VbtfLpBkSRMoUqpQHYFdr+LY8oo4qUNA0Mc1Ox+VwFKW4sR4HscC6mjm6po8zaFkTMGj7lJQRuC7KskZudrufS17cbe+AtBnGYZc9RQ1skNXVRylVjknWM7EgoCdr39//AMnHw7VHMX/gaXnVa9M0WXS1dXQyvUZfPHIll1xVhF73Itr+YW2G9xv+ME/+KY0pzLUUjQzLqUxSSXuQA3psDqHG9sJFBnLLNoGuOVQSYpNjYclWGxH1F+cHKjMcslyxkrQIiq6kdV9KNxc+1/f25OKV3Si9MtmQtohL5R3X2ggOp568MtDTKwDsiDtvfjbY2P4284hVuZZvGDLVyVNPGl206FQEL7XsfPvvfAePMZKOQiJmDo3riJDDbm442+n48Y2zirqM9CrCT21QmRCdQYi+rfkbcE3v6vI36aPLUnpawzmv8KUFqi8olieizfJkmzNWrIqqJXk70puy8hbg7WuNh740l6jpMrpaKoyj10gLduGdjaJorR9s2G4UsW1X3uPYYFSSUv7thp6SuhKrTxoq61OwUC1vxgBSJIenZqdnEi0+Yl1u24WWMkjciy3QnbYnVifhNztnqfY/mVqFUJRHST9oeaa/TQ0RW27a2a4vuLDj88fXCemYS0lEQYITHGrCKPVoREJLBAQPFtvx5uccKd6iR5EGiNVG6lvTe3AHk7E8Hg+18aZlrkAi3k7RBZQp9RJUN/8AW36/jHpWVVyjho86m6yuWpHLO6rMMyqe7JSk7LpXVq0ssYW4Nh4uT98CqvvwxmKpiqIWeNWRzZ1sbEbEb3BFuOcGknlaNTFA2nfYXAU7gDbEjqKjaKveJE77LHHB3UuGJSNQ233Yf297o4qElBDeo55lIEZPWZhBJlY+NMlOZxBHFLECAlwNRIsdrgAE+/tjt0xnk2S9R0tVDJpWaQRVARhpkTSQbgEDawI3xHpROJafuQimains8k4OlFaQlXa97DU4HnweMc4coCVarVzmC4KkRQqWRrHwzW9ubc8+cZ1RX4ob1pSWJMJdW51+98zGYNFOIWcJE1x8qkBiVF77H78X+l1dN9X5RmdFRKahI66ZLfDE+u67E29vNz74p3K6nL8rqmSnpHzWB7uzVR0tp078DSAQxsLEg+TYYdsozOiaI1GS9HSRbammXTpXYcE87HxubWt5CS1IVYH/ADDNpoUvl9GKxhyO+sYX73xW/V/XWb09JLQ53lcFH8QR210LUAp5Ni1m8b+LHbB4VWfSd6ahkpDI0AZKYyqTqsu3A3Hq5PtioOvanOa3NTNnCyK8IEbqUAVN9vl23OBFuRpYQSyzNoayokhpa6hy+btPIxpctZWIRSxJ8cL4IH3wPr66OOXvALO/monp41c29tI29rA8fTYrMVdJSGU0cmhpojE7WHyki4H3tb7Xx0inpqhLzpIhT/qPGLoNja4HFyPbFMYFJtXPHUCNossgSw3b4kjV+AdsZgVPTSTzyCkZ6pENtcSMV/GMwyBklZOJKXMaSsjaSBIahHLr4AYE299r7fjDB17VZbnedS12UxVsYfUZviGtE1+Sqcrc3J3+tsK1ZmDglYmF7C7EarfTfEEVcoUC7/8AzO+A0shWXyWDmGb9PZjSZbT5Pl8WXTmmdK+cSMzFbbxgHZ77EN9NuMA5c6p0rEhCFqaEgLZ9Hct5uRt/rvgFTJmGZVSw0tMZZtXyovkm2/gfnDJSdF5zVwFxDA8qv2jDDMrOGvbSR/L/AP1fT9cSlXl5ZeNzisLvkY+mOqKTKchzvMZCFzSOER0cllJBc2AX2PliPAwpZZltVXEks6pcySTHd2Pk+bfc/m3OJMGQtRZi9DHRirzGFO5LGrgpTi25kcEgWF7je+BzZlWSSJqmsF+SCJBoHtcG9/pfDxSSwRk8vI/ZP1dk/RWXRdqnoK+quR26eK8qqT6tU17C9h6RfgbecHOoc4ypxBUQxQQ/EJqbsyq673NmUX0k3XYX5OKiNPJzOhYH1Ku9yT5Ynf8AXE0ztHWU0ET6klIUh77XIuL+1/8ALCWVxmsND12TreYsZqSHtVk/amAVjsiNdNxuQD+P9MT8vrJqCrjaNiD6lk0sRqXi1xuL3H2OALyyRskkUqpo9V9Ok87e5sCLH7YLzP8AHy/EFJaeo0gtpBAbYeqxG19rjHD5FTi9S4PU8W/WtMuTj1rkgaA5zRENSyFlkW4BWS1+PAPkbb8bHaRkbQmlmqIZpoIYsviTuSISzyLZlsQDb+cAf2wZyOjhzbJqyKKMNXwqUqqSVj26qL3A8Ee43BAI9sLmYOkTSTQfxaS/pZo9TJvcIfawOzD5rbbEgdNVj0pPk5L6/k2uApJW5TS07iab4ipVgAVlkUG9yQSSum30vxgvk1ejZdIcpoo6erZSAkUJkT2JaQmwt/Q77XOBGV5NTVDvLXTLJ6Sw7Kgqr+L2HIH8q6t/bBaPqqi6Q/d7ViQtSzI4MtGRe9ibunIYG4HN9XN+bqS4OaUNshabKMxkSWXNs5qBezfDxbqQ17gjUBb62tbAlK6ChmqJcv7kbwNdah5HmaUmylgBsPtY+PvhezLq9+oqepiStMjRzKadgjB1Ui2lvTfSSBtzfESgqIqCo7rrLXdsDX3mkkRR8wb1lLHYjYfy3B8Yoo45JZyiwM4hpeqciaj+LlkNYurX3E1lkIK8gXta9voL2ucCD0NDl8StmWZmSKNAqNLFFEXtba+qxNgRexvY3wR6fznKMx1wXVDMWHfSnvGjKpJYsxuCQDYkW8bgEYP1KR06ya3keKSUSynQn8MAD1Af9tl3358jE9cosbCfJBgyDJ8mqjeAvr9Mc8hLWHItsRcBdjtfjHWszYQapJVdKdo0kMksVgSGsLNe91tvsdrb48rKudIXWKoCiXSEn1lrcNuSQSCWI5sLA2wvdSVkmWQRrW0qyQyzWV0jLh730qAb2NiNzcGxvY4nlyfI+0UGBXteBI6hFqZh81kZnuRuBcmx9xtvueDjbM86+JHYqKOkrKaVGEoeEsHVefRubBiLbH8c4R89L/uKD4ebNKdjIytLE2twosAHI3AuCoKk7Lv9FrMOpKysqnajjld5GtTvLKHbVq4tYXHq8j8ne+0t8ByuyfXwdP5W8laaKnfVGSkRN4tRb5bML2A4APHJwBzPNKeSlVIsupkCrZCX0HT5tGDZQbHfck/c4FzVtXHK1TI8082r1tI4bSQb287gj8Y5CijnzCnhrKpKSOWMHvyRllU82NvuN/F8VjD7JuRpSzVUqFaVSoXc6XK8/a2Mx1rqebJZmomdHmViXaBtakbWIP23/OMw4MI0OWs+li23B2x1XLuyjEICwNrOd/ODedU9PQ1zrQmrlUoQxmiC+oGxGkXta1t7HAudUYRM9lJUgFm4HI2/GNsLuwl0xXyZW+umiieeVCrdwnSwJsQVvvsbe48Ydf2n1dRk9PktBluaJHDWQMrxQse6F9NgZblyhuQFuOPOE7Kejuoa5kkoqKSFTxLOwiA/Xe24tYX9sWvS5LmLUMlFUTwQVax9t6qip4UMpAAINjqIswJII5GwPMW8PJXGxVM+apBlD5Jk4EdLMVerqN1apb/CWsNMYI2FvqT4xEoKZIyZZWjZIwQ1jsu2x/N+cH8z6dTJm9WZ0lTUaD/CjZnst/ciwW1zYkWtgNUQCFm70Tur/IJAOL2sDxbf73B32xZIjncirIjxnS6An0qzDYHnx9vGOtJl9VVlswaKaanMvYV1W93I2UAm4vf2tf2xGql0UkjAKpBVVCf1uD78/fGkMnxpjpYoZWW4JaCEvIulNwABawtc8k83wjKIPVEs9LT92oaKCNVURIZgWIVmtZFubXuN+Li53xDTNtMUUhL3cDUxa24vwTz9b3POPYunYaoBaTNaT4rUrGOdgivFYEG633uQLHc7+xtvF0zm+Xzq7RRokehzOkovGtyRuN+FJ2B2sRhWkykZOO6DdBmVehjrIUnpKqEhlkKMA3NiCeQd/od8H81hgzPLZeosuRQliuZUpvpge19vIQ8g/wApN/cYVqOozk08eaVkMVbRS9xKdH0SEycMNJYEHcHax8486b6xqMjrBqhWWB2MVbTugIlXg6jvY3P22xzek4vbg7Pceoln8v8AoxmCtRsvFPNUfu1P4tKh3SNhtYnw12tt9bHfEzOJ/wB6wPFUEGMKV2AFwfG3jYYF0+YVr05gpKJIMnqnL0qgX0PGbfMDyRe9+TY4G5tmTUtJIjoYn33vdWPsG82xy+R6kppQZ3+HGmEZSsW5EmyigpaWpipJtciprkARNSLc73twL+Nx7jAifMzNWMKWnijElk7ILN3LAksfba3n8HxpRVc6SLURPaTWx12vY2/tiPNPIZ1lrLSMBfbSuxA0202Cnne3/v06W9OH0eR5UIqeqPYxGaZFmo9DRds63iUncAEayoN7AXH+owydD5vLUVHaNVTinfUWiT5DrHhPCiy/KBbf8V/NVVFX2IHiLxdg9tZH0l7rbZhb/CLX9vrjfN8wBrXejmZ40j0K4RURioCs4C2F7BTqG5AFwMPJZRzrku0zCGq7UUMRhifRJTDSdI3BCPe1wTexA5tt4i5bVVbiSnrqKlqaORTHTLLfTrF7KwsACTpIZQRyQcJ711HX5F3/AI8VFUTHFBIad/ilQkAgEEFmSz72III29i+WRzR9P1Hw1TE6FbtTiFdCkg31R9svxpBtqN2awAAtDgfk1z+glrKAGng7d9c0SQ1cbK63NmRvmBFiTcAcja2EKloY6eP4qlEqVEZMaaHVlkka9jdTvYaj+MMVfmNTRTSRTV1O0kkmrvPGSqMw1PYXBUceAfscBczqZmW9a1VPLGpeo+GY/wAN5N7Kb7BVsB928k4tVlvPQkscAWHJaWqrXgRqmCZQSVmhtf63v/fHLMxHPVwiOQrOJClkHpRABoJPBJHt7DDLlGn9zzmCurZYXDDtz8xkeAd7/jCZVIcvqnUj+LoGjawsRsbYsxOzGq5FqJpI6p0LtudTAkDjj849xzMYTYlbAAA3AvjMLgJfEfRmStNLXSwSsyyE1AqXft3vd2W6n0C58DdQCdziPHnXTVBFOi00JeUyLD+7grG2xANzuSbHi21ucLuYftBnzEpSUVMlFQSG85gjDs1z6nbYGwBvt+uJ1L1Fl+UA0GTUFLWiVnVal9bd2O3BYoLgEt6RfxvtfEtL7DqXQdo5MxzmsgankoqRDDI8BpyhqSqMLiTaytqFtjsRvglU5A9TQSz100+YxShjT65GGkso0lk+UkEbfb62Ffz57nc8vxKTzxmxnmUNojFrej1eACNr+/sMTEyzPs7kNO71EkUr2aSsuo8Wt6fVsb7Em2/vg6Guza0+iTVUHT2R9ipmqhmTxgsaZJ10E2HzELuCwffbYAW2wHzzqmSplqKChyuloKSaJBJFEmqSYC4sSTsNx4203Bw00nRdJESmaVAn0srmJZBHqvyw1W1XAsQbHxYc4IZh0107R01SKShoXLKxiYm4OrVoBN1PJK88WwHJGUWUTUNMFEk6dyMOAJNFl/xc2/NubXxNpp6ynMU0McCmp9KGFf8AoBW+a/8AIdQG/OnDD1Jl4oa+WgomfsrTIamLukta42lUDSLEL5P33wEFXDTUghQtAUTUFUlPXcWa43Lfc8DYDbBMjU1dRQUr5cyQRlZ+6JYQda8i4N7+1gR+hxxjlFTUwrUSosjSqDU1Ca7exLG9z7/a2ITKsjs8mrS73Zrept+beTxjynzGWnOqKFCvkSIGDW9742DZLZzOmXKsseiTp7J5s01HTNAy9ndQNfZexB0gXHg/TCnl/T2bZhFMsseVVaswLK8zQy6tvTrAAuD4N99+MDMrz6NpnWVdMbgqHY30GxNrC1lJPuLe2CnTtVmua1bU9RmbrBpc04QaCzaDYi9hxyAb3wjckFbnTpipVRmFAtRXRxaQ0tDWIPRJcLcEW8XUiw5GOHU7wijWGF7JcEL4BF/9TiFnNPFTZrHWx60Erai/e1Br+A1rnyN/8POA1bWTTs6tZinItZtvJxCVEpWq2L2PSp8yqNDqmt/smUmXyCroJo21rPTzTbi4DRq5YWHNgoP5x7U0csMsayoqFgUAMYtrsCSGOwIJW9ztfa+BeUV9RTZjFVwlO5CTIFfg+CPyDbDzS1GX5/l0tFElTRVncE2pf4yalFtRUeo7bXVb25x1Rytjz7Gm8oTJY5JFZhEZLjUW28+9vHOCeb0CwAlo6mrCRRNJNKvbkha7B10g8att9wdjYjGtfQVNHNKpolMUW+tAXjRwRtbfY2/mAJvbEKqqIaqO7XNUkrEuRvLqPDG5LHbmw+YjwMUZMnVea5vU065clZ8bS0x+LIhluFQL6rgWUCxNwBz5OOVJm4yipqHop9bzq+o6FNiTx6huvB45+2BLVs3aVHVDB3FcxaQLlQRe3va+/wBcQ5HDEkrYm5Nj+mFcUMmEanMKjMKgS1tQ08jNa7tcjjE01k6sCskgZjq1q5U39yQQThbvvzjt35Y1UB233sThXF9DRaXI4jNKiuRoJF1aVUajyx/2MC88gZMyEhZnihCrpvsDbx+cSMkHbpknkNywMpHtp4GNcxoqivpKWSCNpKlyzPGq3JUgH+lv6nDJvsm+QU86sfXYeQNYNv1GPMRyQTtuBtcAYzD5FwW5lnQtTJSVZzOanpDT1ICvIAwka+6gXvc+B5vg7lnRNHPO8FVnyy1MLMXp6RkTSwJ2UEGw072vzfEis67yGOF/3f3Y2LuWaGnQh9tm0vYM1+Nxbe/tgJmH7SooKFUosnSljM7P2WkXQyMSTrWxALE32N7338Ym9Y2IBqbp3J8ljo5FjmeU6C8yq0z6SxvqDKVjAHpupDfpuT6kaamyyOujkSMTZgryyvZhDxFwAL+k+TtbycJs3XVRJlFYamnhWSYIzMziREVSW9CFbDdtgb7YGR9ZVtHF8NQU8NNEIwksIj49RJZTqAGzeduSLYXRIOuJaUUMAA+InaTNKRWjWZiovdb7Mth/KLgkcXtxhV6lzfKY6Gvf94R1RnRglPBKsgZiFDAD51GpQ3IAsLXuRhBnzXPmoFWqzGqQBCyLOVKsrAC972sfNufoOV5q3+GVZ45WY63LLYAtf/Dyef1/OB6YdZ1qqqFUqIqMTRUz6dcKkyCTht7BfI5+o5wOP8YgsbmLcKu1htb6cf2x0mkV5DHHGCz+lVQ7Wvfa49+ftjhOdCsjqiKRsLb7D3OKCo1m/iaBCrh3NiqC4/Xz/wC8SaaaCOdoZ1qF0oQpjIDI/gkHkYhK5szRER7WJJ335ttjZIzJU65VUi2qzHna/A+3GMEmQSVNfUom0gACIQoDsPoL3Pvt7YcsqhqBK65xRNEkh7pkpY/TpNiC26hWuoKtYbnna2FemNNHLSPPUTxpIAZlVQCACbi5IW5UAb+T98NtDnVFBl81FTZnX1s9QgVHZnREte3G5IJNypOx5O4wslngKF2uoZaNoInnWWOl0sVkl9RFgx0kXHMhN7++AaU8jiokjG0UiqxBGwa9j+ot+mD9TmMnxDSRAyPoAZohs52vYkMxA+p824GBMElVS/HiRI4WPzrPcMSeAoI5359sOtkLyDGYQzShdLbabOoIP64kpVPJXK9Ehp2DqYUjdmKt40nk74lZDk8mbCUpE8rKyqwDKpW5sDv4vzhy/Zz0pDB1L8TmjRslMD2ikyG06lSLgHcWvtY/rgSxyFfRBo8zqMyoqhezMnUBCrSVWrtawrDWtzb+Id1sCL3I5wq51VzzzM1esy1hUB+8lifY2P8Ae3ti1v2kfu8dJPEucpmq01VH8KAY9UGq4ZX0AenTexe5J+2KnzDMqmqp4qasnaeOEaYWl3eIewPNvpf9MZM2EDZZA/CBbC33xyvjo8RAB333GOZFsEx1WMsLhb72tffBfMqGnoaOiNRE5lm16nR/AsBa4t7/AKYj5fKFenWLW0gYl1cDSR4t+cOPXmVzTV2SZHBI09VDlsfaiUX1PIWYhbYHZmL+WVUFUs1PFUJTyPEEjM8gRQLi+/F+MMeQvJRdQw1M8aJTwJeJiLrIw4CkMASbeCfthMjpamnleWSmeJqcA3ZdGmQHY2bnfxbE93o26HLSR1AzSPNWZZB/0xG0a3H0N1BwMG4ItVSsk7rICHBJIjjbSL+22w9hjMPQyV60Rzw0NSY5IlYSRxmQEkbgm/PH64zCO3GwdOdwRlOUZpm1ckMFAJmhQXik0xlL2AO/j1DYf4hfE+XpDOEeRKkCnhp+2kwmsOzsGW6k2YDVc6f9cOXR1fV5hXUVV/w/VU88lNIsWYySPapMWnQpcC+4U3GwOkc22l5nl8zZvW1BjioUnl/hyTxSyF5hEGNjcBbgt6blbphnYwaBJqspZpK2Au9Xe8YeMBSj+ncg7HxxcfXbAK1QtQ+9PEJbJKIioFr20kAWtYb+NsMVZlFWwNT8IMtnVxM3xEwiDK8RLf8AcoupPNtr72vheDTxII5HRAUEkdLpV1TUNtTA/LpJPGGi0xJLBHrohVU4+G024e3pMlibFtI0knbj2+mI9LRxKGp+8puAHELXLn6bEfX84krUmmMgjf4dVsPUDueffbnj649qoWAEmgQgKNRN2SM3F2U++9tr/f2fAMgeMSRuDFZXK7ksF8cfQY8qHgYwt2yGjUMwJ3YA/KPbycTKgTSI6UyzSBLbhDyN7Em1vsBfGnwTxQap4XZbBndRr7Z/G1/zhWhkyHFDI0jelUJBa9zZCRuLe9serGfUqBWBPpv6msOeL2sPO3GJIVWVgkbl3bWEuRpA2BOx+nnxjlLG6m/xKqzltZR9bKD4PFuMbAcnAVSsTFIz9stqCqwAvawJ23xNy6up4JXhMMlTCHHa0m0im/Kjcc2vfkADGmb0lPDBT1NNGFV7HZiSAdxe/nkYgpJJMyxtII0I2ZtgoF+SMY3ITOa1VNB/ykXYUNplUSXBLCxFuQOdvrbEGSpaePtu5CAX0Odvbb6/fHLdkKB7gHYc299/6/nBGjoqaooRLUF1ck6CBYIPBP3OMbgzLKTt1FO8csqKWRnYuQo3AHy784ZK2A105nqSry0w1PLDuQTsCxHk+bk3tvzfAj4WSGCOHd6iVFjd2baEXNrA73sB7c/XBUT/AA1PUw9mExMqpKWj0qxCn1XFiTYrt7kbjBSFbOfbjljWCWqpZQpMMUbIzS3uBu1xtxtcAbH7xJMmyp2li7j07QkknX6foRe5N/A/rtgouWQxLrmmhM7IrO7oVW7E+m67m23vxiNUVa0saxyFXp6f0xwABlNhf1Epc/rthsYEzkW58rq6Yvop55YDxJEhZP1A8HY4FTRdtrG49r7Xw5w1EK0iSrSt3pmUmJ5yJHI4Fgu+5BHn3xqK52aGOpjmilZ9L9zSREORtYX5GBhDKTAnS9EazMyDIEEETSm/nSRZR+SMT+ps8qqrq+bMaRwJYGSOB7BtIRQvBuLE3598T4C4zFqhoCmsaONmANzzyNuff74E0cnwb19dLNBHMSbU1RHfugtcix20/wC9sI8FFlnTNOqMxzfLY6DMyQ0MmtZALatrWI/0sPpibkldla9GVtFUKRmHxTzRFjZf+kFUAc3uScL9XPTy0yfDgKwY3UX3H6+MaBA+UNMptKs9tv8ACVGNFJdBlljn0pnc+U0ssRKM9wrM6lrkDwfsQPxjMKPxFPG2lbEaV8+bb/1xmOeVSbGUti8cykqcmbpKkpKycrUszOzsLgqNWwAAFyN9uCQLXNzma1VbDUUjNWyTQ1dSYpIJI49AD6hcEKGuANt/JvfHuMxhuitps6zCWiqctlnL08Uk0C6gC2mNhEpJ8nSdyecKeZoKKskFLqjVTbSrEA32N/wbY8xmL1kZcmkU80xu8rFtGsNYXVhc3BtjhWVLpUCJVTTdXYkXLEne5/JxmMxXon2Tp3vWMAqgxByraQx2uRzcY8gcrkktQ3rd+3cEkActsBa2PMZgxAznnLCCRYY1FniBLEkte4HP4wIQ6WkZbCwva2xubb/jGYzAlyNHgl1Q0UDabjtyWUXNgL4FygR2IUfLffHuMwrGRNy+NaqpkSUAj1HYfQn/ACwUp5v+Xkk7cdo4FCJb0i4LcfQgWx5jMYz5JmXStLDUTSetpVNw24XSTa3t/wChgz01SxS0C1U2qSeX1u7Mbk6QR+l/6DGYzDLonLsiV5Azqro5UWaKmjLR90XIPv8AfbnA+JBFBHpuVqTG0isb3JG533x5jMML0dxTx1FZGHuCgddYPqYenkn7nA2OoBkNKIIUjFgTGpRmG3zEHfk7nGYzC9Do508zwuVjNhGDpB38YXHke9ixIJ4OMxmEKHZ41WnSRdmPOPaSZ0XtqfQxNx/449xmMEiNzjzGYzGMf//Z"/>
          <p:cNvSpPr>
            <a:spLocks noChangeAspect="1" noChangeArrowheads="1"/>
          </p:cNvSpPr>
          <p:nvPr/>
        </p:nvSpPr>
        <p:spPr bwMode="auto">
          <a:xfrm>
            <a:off x="1524000" y="-584200"/>
            <a:ext cx="179070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Lock 1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84509" y="409290"/>
            <a:ext cx="2644134" cy="383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0" y="3628464"/>
            <a:ext cx="4679576" cy="263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08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1" y="249494"/>
            <a:ext cx="4011084" cy="858325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BCA ….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67" y="630174"/>
            <a:ext cx="6051456" cy="340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80161"/>
            <a:ext cx="5397304" cy="3010485"/>
          </a:xfrm>
        </p:spPr>
        <p:txBody>
          <a:bodyPr>
            <a:normAutofit/>
          </a:bodyPr>
          <a:lstStyle/>
          <a:p>
            <a:r>
              <a:rPr lang="en-GB" sz="2800" dirty="0"/>
              <a:t>Always have someone on duty</a:t>
            </a:r>
          </a:p>
          <a:p>
            <a:r>
              <a:rPr lang="en-GB" sz="2800" dirty="0"/>
              <a:t>Manage water levels </a:t>
            </a:r>
          </a:p>
          <a:p>
            <a:r>
              <a:rPr lang="en-GB" sz="2800" dirty="0"/>
              <a:t>Carryout regular detailed inspections</a:t>
            </a:r>
          </a:p>
          <a:p>
            <a:r>
              <a:rPr lang="en-GB" sz="2800" dirty="0"/>
              <a:t>Planned and responsive maintenance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3083" y="4290646"/>
            <a:ext cx="6822141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Support volunteer activities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Regulate use of the waterway and towpath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Provide visitor facilities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180093"/>
            <a:ext cx="3191435" cy="239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730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430060"/>
              </p:ext>
            </p:extLst>
          </p:nvPr>
        </p:nvGraphicFramePr>
        <p:xfrm>
          <a:off x="1322363" y="1139483"/>
          <a:ext cx="9566031" cy="498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BCA revenue budget</a:t>
            </a:r>
          </a:p>
        </p:txBody>
      </p:sp>
    </p:spTree>
    <p:extLst>
      <p:ext uri="{BB962C8B-B14F-4D97-AF65-F5344CB8AC3E}">
        <p14:creationId xmlns:p14="http://schemas.microsoft.com/office/powerpoint/2010/main" val="279709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25" y="327794"/>
            <a:ext cx="8229600" cy="86895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BCA revenue budget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120213"/>
              </p:ext>
            </p:extLst>
          </p:nvPr>
        </p:nvGraphicFramePr>
        <p:xfrm>
          <a:off x="1981200" y="1196752"/>
          <a:ext cx="829126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242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43" y="194802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232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valued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67" y="989569"/>
            <a:ext cx="5727894" cy="2920768"/>
          </a:xfrm>
        </p:spPr>
        <p:txBody>
          <a:bodyPr>
            <a:normAutofit/>
          </a:bodyPr>
          <a:lstStyle/>
          <a:p>
            <a:r>
              <a:rPr lang="en-GB" sz="2000" dirty="0"/>
              <a:t>The County Councils purchased the Canal as countryside for public recreation</a:t>
            </a:r>
          </a:p>
          <a:p>
            <a:r>
              <a:rPr lang="en-GB" sz="2000" dirty="0"/>
              <a:t>Over 1.7 million visits to the Canal per year – mostly on foot, bicycle or kayak</a:t>
            </a:r>
          </a:p>
          <a:p>
            <a:r>
              <a:rPr lang="en-GB" sz="2000" dirty="0"/>
              <a:t>Recreation on the Canal contributes to the health &amp; wellbeing of the population – £328 million over 25 years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1795" y="3479389"/>
            <a:ext cx="6428106" cy="29854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</a:rPr>
              <a:t>Volunteers – we couldn’t manage it without them…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Make the waterway come alive - encouraging appropriate use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Help keep the waterway safe – eyes and ears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Help keep the viable for the future – help earn income to maintain the canal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37" y="941227"/>
            <a:ext cx="4958332" cy="18593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243" y="3297044"/>
            <a:ext cx="4087790" cy="298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818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522</Words>
  <Application>Microsoft Office PowerPoint</Application>
  <PresentationFormat>Widescreen</PresentationFormat>
  <Paragraphs>80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Working together … </vt:lpstr>
      <vt:lpstr>About ...</vt:lpstr>
      <vt:lpstr>History</vt:lpstr>
      <vt:lpstr>The Canal partnership... …working together</vt:lpstr>
      <vt:lpstr>The County Councils …</vt:lpstr>
      <vt:lpstr>The BCA ….</vt:lpstr>
      <vt:lpstr>BCA revenue budget</vt:lpstr>
      <vt:lpstr>BCA revenue budget</vt:lpstr>
      <vt:lpstr>A valued resource</vt:lpstr>
      <vt:lpstr>Plans for the future…</vt:lpstr>
    </vt:vector>
  </TitlesOfParts>
  <Company>Registered 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</dc:title>
  <dc:creator>James Taylor EI</dc:creator>
  <cp:lastModifiedBy>Rod Carroll</cp:lastModifiedBy>
  <cp:revision>34</cp:revision>
  <dcterms:created xsi:type="dcterms:W3CDTF">2018-09-28T08:48:16Z</dcterms:created>
  <dcterms:modified xsi:type="dcterms:W3CDTF">2020-10-22T10:52:18Z</dcterms:modified>
</cp:coreProperties>
</file>