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33"/>
  </p:notesMasterIdLst>
  <p:sldIdLst>
    <p:sldId id="274" r:id="rId5"/>
    <p:sldId id="280" r:id="rId6"/>
    <p:sldId id="256" r:id="rId7"/>
    <p:sldId id="340" r:id="rId8"/>
    <p:sldId id="364" r:id="rId9"/>
    <p:sldId id="341" r:id="rId10"/>
    <p:sldId id="347" r:id="rId11"/>
    <p:sldId id="348" r:id="rId12"/>
    <p:sldId id="358" r:id="rId13"/>
    <p:sldId id="357" r:id="rId14"/>
    <p:sldId id="353" r:id="rId15"/>
    <p:sldId id="281" r:id="rId16"/>
    <p:sldId id="344" r:id="rId17"/>
    <p:sldId id="351" r:id="rId18"/>
    <p:sldId id="368" r:id="rId19"/>
    <p:sldId id="363" r:id="rId20"/>
    <p:sldId id="283" r:id="rId21"/>
    <p:sldId id="284" r:id="rId22"/>
    <p:sldId id="285" r:id="rId23"/>
    <p:sldId id="286" r:id="rId24"/>
    <p:sldId id="362" r:id="rId25"/>
    <p:sldId id="349" r:id="rId26"/>
    <p:sldId id="354" r:id="rId27"/>
    <p:sldId id="355" r:id="rId28"/>
    <p:sldId id="356" r:id="rId29"/>
    <p:sldId id="282" r:id="rId30"/>
    <p:sldId id="360" r:id="rId31"/>
    <p:sldId id="369" r:id="rId32"/>
  </p:sldIdLst>
  <p:sldSz cx="9144000" cy="6858000" type="screen4x3"/>
  <p:notesSz cx="6738938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e Altraide" initials="TA" lastIdx="1" clrIdx="0">
    <p:extLst>
      <p:ext uri="{19B8F6BF-5375-455C-9EA6-DF929625EA0E}">
        <p15:presenceInfo xmlns:p15="http://schemas.microsoft.com/office/powerpoint/2012/main" userId="S::TAltraid@networkrail.co.uk::27d33576-9050-46eb-8f68-ac0440ee0897" providerId="AD"/>
      </p:ext>
    </p:extLst>
  </p:cmAuthor>
  <p:cmAuthor id="2" name="Damian" initials="D" lastIdx="6" clrIdx="1">
    <p:extLst>
      <p:ext uri="{19B8F6BF-5375-455C-9EA6-DF929625EA0E}">
        <p15:presenceInfo xmlns:p15="http://schemas.microsoft.com/office/powerpoint/2012/main" userId="S::DHajnus@networkrail.co.uk::bf847039-8594-4ad1-bcf7-d550347e5a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980"/>
    <a:srgbClr val="E35100"/>
    <a:srgbClr val="285EA0"/>
    <a:srgbClr val="FCB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9" dt="2022-05-05T11:14:47.454"/>
    <p1510:client id="{67135BD2-EFF2-435B-A37E-D962C71AA5F9}" v="106" dt="2022-05-05T11:24:56.229"/>
    <p1510:client id="{9E8C20E1-BE5A-BD38-C250-2FF5519B4C3B}" v="29" dt="2022-05-05T10:36:59.018"/>
    <p1510:client id="{A53E96F8-213B-4ECB-A13D-CB36CC491DA8}" v="8" dt="2022-05-04T21:40:09.047"/>
    <p1510:client id="{F6DA76D4-F7D1-4A93-A8A0-4DCA1CB55C4C}" v="6" vWet="8" dt="2022-05-05T11:15:53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 Slade (CPMS)" userId="34125264-d06b-46a6-92b3-a6a19015617d" providerId="ADAL" clId="{67135BD2-EFF2-435B-A37E-D962C71AA5F9}"/>
    <pc:docChg chg="custSel modSld sldOrd">
      <pc:chgData name="Lilli Slade (CPMS)" userId="34125264-d06b-46a6-92b3-a6a19015617d" providerId="ADAL" clId="{67135BD2-EFF2-435B-A37E-D962C71AA5F9}" dt="2022-05-05T11:24:56.229" v="48" actId="1076"/>
      <pc:docMkLst>
        <pc:docMk/>
      </pc:docMkLst>
      <pc:sldChg chg="ord">
        <pc:chgData name="Lilli Slade (CPMS)" userId="34125264-d06b-46a6-92b3-a6a19015617d" providerId="ADAL" clId="{67135BD2-EFF2-435B-A37E-D962C71AA5F9}" dt="2022-05-05T11:19:04.382" v="2"/>
        <pc:sldMkLst>
          <pc:docMk/>
          <pc:sldMk cId="1480427520" sldId="274"/>
        </pc:sldMkLst>
      </pc:sldChg>
      <pc:sldChg chg="modSp mod">
        <pc:chgData name="Lilli Slade (CPMS)" userId="34125264-d06b-46a6-92b3-a6a19015617d" providerId="ADAL" clId="{67135BD2-EFF2-435B-A37E-D962C71AA5F9}" dt="2022-05-05T11:10:55.302" v="0" actId="33524"/>
        <pc:sldMkLst>
          <pc:docMk/>
          <pc:sldMk cId="2892409647" sldId="354"/>
        </pc:sldMkLst>
        <pc:spChg chg="mod">
          <ac:chgData name="Lilli Slade (CPMS)" userId="34125264-d06b-46a6-92b3-a6a19015617d" providerId="ADAL" clId="{67135BD2-EFF2-435B-A37E-D962C71AA5F9}" dt="2022-05-05T11:10:55.302" v="0" actId="33524"/>
          <ac:spMkLst>
            <pc:docMk/>
            <pc:sldMk cId="2892409647" sldId="354"/>
            <ac:spMk id="3" creationId="{70D71BEB-31AD-48BB-91A4-65DE2D7CA919}"/>
          </ac:spMkLst>
        </pc:spChg>
      </pc:sldChg>
      <pc:sldChg chg="addSp modSp mod">
        <pc:chgData name="Lilli Slade (CPMS)" userId="34125264-d06b-46a6-92b3-a6a19015617d" providerId="ADAL" clId="{67135BD2-EFF2-435B-A37E-D962C71AA5F9}" dt="2022-05-05T11:24:56.229" v="48" actId="1076"/>
        <pc:sldMkLst>
          <pc:docMk/>
          <pc:sldMk cId="2242514627" sldId="369"/>
        </pc:sldMkLst>
        <pc:spChg chg="add mod">
          <ac:chgData name="Lilli Slade (CPMS)" userId="34125264-d06b-46a6-92b3-a6a19015617d" providerId="ADAL" clId="{67135BD2-EFF2-435B-A37E-D962C71AA5F9}" dt="2022-05-05T11:24:56.229" v="48" actId="1076"/>
          <ac:spMkLst>
            <pc:docMk/>
            <pc:sldMk cId="2242514627" sldId="369"/>
            <ac:spMk id="8" creationId="{487974FF-0F6B-438B-BFD8-4788711CBD31}"/>
          </ac:spMkLst>
        </pc:spChg>
      </pc:sldChg>
    </pc:docChg>
  </pc:docChgLst>
  <pc:docChgLst>
    <pc:chgData name="Lilli Slade (CPMS)" userId="S::lslade3@networkrail.co.uk::34125264-d06b-46a6-92b3-a6a19015617d" providerId="AD" clId="Web-{9E8C20E1-BE5A-BD38-C250-2FF5519B4C3B}"/>
    <pc:docChg chg="modSld">
      <pc:chgData name="Lilli Slade (CPMS)" userId="S::lslade3@networkrail.co.uk::34125264-d06b-46a6-92b3-a6a19015617d" providerId="AD" clId="Web-{9E8C20E1-BE5A-BD38-C250-2FF5519B4C3B}" dt="2022-05-05T10:36:56.815" v="20" actId="20577"/>
      <pc:docMkLst>
        <pc:docMk/>
      </pc:docMkLst>
      <pc:sldChg chg="modSp">
        <pc:chgData name="Lilli Slade (CPMS)" userId="S::lslade3@networkrail.co.uk::34125264-d06b-46a6-92b3-a6a19015617d" providerId="AD" clId="Web-{9E8C20E1-BE5A-BD38-C250-2FF5519B4C3B}" dt="2022-05-05T10:36:56.815" v="20" actId="20577"/>
        <pc:sldMkLst>
          <pc:docMk/>
          <pc:sldMk cId="2892409647" sldId="354"/>
        </pc:sldMkLst>
        <pc:spChg chg="mod">
          <ac:chgData name="Lilli Slade (CPMS)" userId="S::lslade3@networkrail.co.uk::34125264-d06b-46a6-92b3-a6a19015617d" providerId="AD" clId="Web-{9E8C20E1-BE5A-BD38-C250-2FF5519B4C3B}" dt="2022-05-05T10:36:56.815" v="20" actId="20577"/>
          <ac:spMkLst>
            <pc:docMk/>
            <pc:sldMk cId="2892409647" sldId="354"/>
            <ac:spMk id="3" creationId="{70D71BEB-31AD-48BB-91A4-65DE2D7CA919}"/>
          </ac:spMkLst>
        </pc:spChg>
      </pc:sldChg>
    </pc:docChg>
  </pc:docChgLst>
  <pc:docChgLst>
    <pc:chgData name="Damian" userId="bf847039-8594-4ad1-bcf7-d550347e5a4f" providerId="ADAL" clId="{A53E96F8-213B-4ECB-A13D-CB36CC491DA8}"/>
    <pc:docChg chg="custSel modSld">
      <pc:chgData name="Damian" userId="bf847039-8594-4ad1-bcf7-d550347e5a4f" providerId="ADAL" clId="{A53E96F8-213B-4ECB-A13D-CB36CC491DA8}" dt="2022-05-05T11:14:47.454" v="7" actId="478"/>
      <pc:docMkLst>
        <pc:docMk/>
      </pc:docMkLst>
      <pc:sldChg chg="delCm">
        <pc:chgData name="Damian" userId="bf847039-8594-4ad1-bcf7-d550347e5a4f" providerId="ADAL" clId="{A53E96F8-213B-4ECB-A13D-CB36CC491DA8}" dt="2022-05-05T11:10:56.328" v="1" actId="1592"/>
        <pc:sldMkLst>
          <pc:docMk/>
          <pc:sldMk cId="3791943337" sldId="281"/>
        </pc:sldMkLst>
      </pc:sldChg>
      <pc:sldChg chg="delCm">
        <pc:chgData name="Damian" userId="bf847039-8594-4ad1-bcf7-d550347e5a4f" providerId="ADAL" clId="{A53E96F8-213B-4ECB-A13D-CB36CC491DA8}" dt="2022-05-05T11:11:11.215" v="2" actId="1592"/>
        <pc:sldMkLst>
          <pc:docMk/>
          <pc:sldMk cId="999763849" sldId="344"/>
        </pc:sldMkLst>
      </pc:sldChg>
      <pc:sldChg chg="delCm">
        <pc:chgData name="Damian" userId="bf847039-8594-4ad1-bcf7-d550347e5a4f" providerId="ADAL" clId="{A53E96F8-213B-4ECB-A13D-CB36CC491DA8}" dt="2022-05-05T11:10:36.368" v="0" actId="1592"/>
        <pc:sldMkLst>
          <pc:docMk/>
          <pc:sldMk cId="2682629446" sldId="348"/>
        </pc:sldMkLst>
      </pc:sldChg>
      <pc:sldChg chg="addSp delSp modSp mod">
        <pc:chgData name="Damian" userId="bf847039-8594-4ad1-bcf7-d550347e5a4f" providerId="ADAL" clId="{A53E96F8-213B-4ECB-A13D-CB36CC491DA8}" dt="2022-05-05T11:14:47.454" v="7" actId="478"/>
        <pc:sldMkLst>
          <pc:docMk/>
          <pc:sldMk cId="2242514627" sldId="369"/>
        </pc:sldMkLst>
        <pc:spChg chg="add del">
          <ac:chgData name="Damian" userId="bf847039-8594-4ad1-bcf7-d550347e5a4f" providerId="ADAL" clId="{A53E96F8-213B-4ECB-A13D-CB36CC491DA8}" dt="2022-05-05T11:14:47.454" v="7" actId="478"/>
          <ac:spMkLst>
            <pc:docMk/>
            <pc:sldMk cId="2242514627" sldId="369"/>
            <ac:spMk id="4" creationId="{891FB30D-625B-47C6-A341-7DFBAA8602E5}"/>
          </ac:spMkLst>
        </pc:spChg>
        <pc:spChg chg="add del">
          <ac:chgData name="Damian" userId="bf847039-8594-4ad1-bcf7-d550347e5a4f" providerId="ADAL" clId="{A53E96F8-213B-4ECB-A13D-CB36CC491DA8}" dt="2022-05-05T11:14:47.454" v="7" actId="478"/>
          <ac:spMkLst>
            <pc:docMk/>
            <pc:sldMk cId="2242514627" sldId="369"/>
            <ac:spMk id="7" creationId="{ABF73CFB-E2E2-4B1F-B39D-5E838CD277C6}"/>
          </ac:spMkLst>
        </pc:spChg>
        <pc:graphicFrameChg chg="add del mod">
          <ac:chgData name="Damian" userId="bf847039-8594-4ad1-bcf7-d550347e5a4f" providerId="ADAL" clId="{A53E96F8-213B-4ECB-A13D-CB36CC491DA8}" dt="2022-05-05T11:13:27.377" v="4" actId="478"/>
          <ac:graphicFrameMkLst>
            <pc:docMk/>
            <pc:sldMk cId="2242514627" sldId="369"/>
            <ac:graphicFrameMk id="6" creationId="{5B0B5103-A843-420D-8ACD-6B4660000414}"/>
          </ac:graphicFrameMkLst>
        </pc:graphicFrame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4T22:14:47.052" idx="1">
    <p:pos x="10" y="10"/>
    <p:text>this needs to be first, give background to what we do and put scheme in context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20206" cy="493474"/>
          </a:xfrm>
          <a:prstGeom prst="rect">
            <a:avLst/>
          </a:prstGeom>
        </p:spPr>
        <p:txBody>
          <a:bodyPr vert="horz" lIns="91083" tIns="45541" rIns="91083" bIns="4554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7174" y="3"/>
            <a:ext cx="2920206" cy="493474"/>
          </a:xfrm>
          <a:prstGeom prst="rect">
            <a:avLst/>
          </a:prstGeom>
        </p:spPr>
        <p:txBody>
          <a:bodyPr vert="horz" lIns="91083" tIns="45541" rIns="91083" bIns="45541" rtlCol="0"/>
          <a:lstStyle>
            <a:lvl1pPr algn="r">
              <a:defRPr sz="1200"/>
            </a:lvl1pPr>
          </a:lstStyle>
          <a:p>
            <a:fld id="{9058942F-12CE-4366-BD8A-71F82A33B508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553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3" tIns="45541" rIns="91083" bIns="4554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894" y="4688008"/>
            <a:ext cx="5391150" cy="4441269"/>
          </a:xfrm>
          <a:prstGeom prst="rect">
            <a:avLst/>
          </a:prstGeom>
        </p:spPr>
        <p:txBody>
          <a:bodyPr vert="horz" lIns="91083" tIns="45541" rIns="91083" bIns="4554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4303"/>
            <a:ext cx="2920206" cy="493474"/>
          </a:xfrm>
          <a:prstGeom prst="rect">
            <a:avLst/>
          </a:prstGeom>
        </p:spPr>
        <p:txBody>
          <a:bodyPr vert="horz" lIns="91083" tIns="45541" rIns="91083" bIns="4554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7174" y="9374303"/>
            <a:ext cx="2920206" cy="493474"/>
          </a:xfrm>
          <a:prstGeom prst="rect">
            <a:avLst/>
          </a:prstGeom>
        </p:spPr>
        <p:txBody>
          <a:bodyPr vert="horz" lIns="91083" tIns="45541" rIns="91083" bIns="45541" rtlCol="0" anchor="b"/>
          <a:lstStyle>
            <a:lvl1pPr algn="r">
              <a:defRPr sz="1200"/>
            </a:lvl1pPr>
          </a:lstStyle>
          <a:p>
            <a:fld id="{58C22171-F95B-4E0F-AF11-3A336AE63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86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014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6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43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20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06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821">
              <a:defRPr/>
            </a:pPr>
            <a:r>
              <a:rPr lang="en-GB"/>
              <a:t>For the majority of users, their journey will continue along the footpath and over Farnborough North footpath crossing approximately 400m away on a parallel railway line (GTW2). The crossing at Farnborough North has Miniature Stop Lights (MSL) in situ.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80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778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16-Mar-20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LC Near Miss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- 2N48 (SWR 15:30 Aldershot to Ascot) reported a near miss with a person running across Hatches crossing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24-Jun-19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Deliberate misuse </a:t>
            </a:r>
            <a:r>
              <a:rPr lang="en-GB" sz="900">
                <a:solidFill>
                  <a:srgbClr val="333333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A male with a bicycle was going to across and came to a stand as train was approaching at Hatches Level Crossing.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18-Sep-18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LC Near Miss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- 2N56 (SWR 17:00 Guildford to Ascot) had a near miss at Hatches crossing near Camberley with a person wearing headphones that had crossed in front of the approaching train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13-Sep-18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miss </a:t>
            </a:r>
            <a:r>
              <a:rPr lang="en-GB" sz="900">
                <a:solidFill>
                  <a:srgbClr val="333333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- 5N10 07:23 Aldershot - Ascot t Hatches (UW) level crossing, Frimley Green, with two individuals who crossed against the approaching train. No EBA applied.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24-Apr-18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Deliberate misuse - 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2N58 1839 - the driver came across someone crossing the footpath. Driver blew the horn and the person stepped back to a position of safety. 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04-Oct-17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miss - 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2N13 0845 - Youth with headphones went to walk over crossing and realised train presence and moved clear before driver could apply emergency brakes.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18-Sept-17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miss - 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2N46 1430 - Driver stated that the female stepped out on to the crossing, the driver blew the horn and she stepped back of the crossing out of the way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11-Aug-17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miss – 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1546  2N41 (1523  Ascot - Guildford) has reported a near miss at The Hatchers with two Cyclists. The cyclists were not moving quickly so the driver had to apply the emergency brake.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26-Jun-17	LC Misuse - 2N45 (1623 Ascot - Guildford) reported a man crossing over The Hatches foot crossing in front of his train. Nr Frimley Station.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98"/>
              </a:spcAft>
            </a:pP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18-May-17	</a:t>
            </a:r>
            <a:r>
              <a:rPr lang="en-GB" sz="900" b="1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miss - </a:t>
            </a:r>
            <a:r>
              <a:rPr lang="en-GB" sz="900">
                <a:solidFill>
                  <a:srgbClr val="000000"/>
                </a:solidFill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1715 2N47 1653 Ascot - Guildford reports a MOP ran across the front of their train. Driver applied emergency brakes and stopped short of person.</a:t>
            </a:r>
            <a:endParaRPr lang="en-GB" sz="9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05F73-A141-4BC2-903A-E12D05ECF9E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366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36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5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2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05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67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242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3b - This option proposes the closure of The Hatches level crossing and installation of a new footbridge with 2No. stacked ramps and 2No. staircases, south of the existing Hatches level crossing at Spencer Close.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315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866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Visual 1 – From Spencer Close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395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Visual 2 – From South facing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16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80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3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4FAE3-DB30-4D1D-8349-14C5A819BC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1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51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28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7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7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2171-F95B-4E0F-AF11-3A336AE63F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35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Centre -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0" y="3085472"/>
            <a:ext cx="9141060" cy="1273356"/>
            <a:chOff x="1" y="2707477"/>
            <a:chExt cx="11904616" cy="1243741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146282" y="1561197"/>
              <a:ext cx="1243739" cy="35363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634893" y="2681494"/>
              <a:ext cx="1243739" cy="12957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682585" y="1561196"/>
              <a:ext cx="1243739" cy="35363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218887" y="1561196"/>
              <a:ext cx="1243739" cy="3536302"/>
            </a:xfrm>
            <a:prstGeom prst="rect">
              <a:avLst/>
            </a:prstGeom>
          </p:spPr>
        </p:pic>
      </p:grp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3914A46-E48C-4791-BB70-79C401EB7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0628" y="1501152"/>
            <a:ext cx="3722744" cy="432007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950" baseline="0">
                <a:solidFill>
                  <a:srgbClr val="0051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an example of a headline.</a:t>
            </a:r>
          </a:p>
        </p:txBody>
      </p:sp>
    </p:spTree>
    <p:extLst>
      <p:ext uri="{BB962C8B-B14F-4D97-AF65-F5344CB8AC3E}">
        <p14:creationId xmlns:p14="http://schemas.microsoft.com/office/powerpoint/2010/main" val="425528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259759" y="0"/>
            <a:ext cx="309773" cy="6862274"/>
            <a:chOff x="346345" y="0"/>
            <a:chExt cx="413030" cy="6862274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346345" y="0"/>
              <a:ext cx="413030" cy="352757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346345" y="3493393"/>
              <a:ext cx="413030" cy="3368881"/>
            </a:xfrm>
            <a:prstGeom prst="rect">
              <a:avLst/>
            </a:prstGeom>
          </p:spPr>
        </p:pic>
      </p:grpSp>
      <p:sp>
        <p:nvSpPr>
          <p:cNvPr id="17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20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8573578" y="928689"/>
            <a:ext cx="309773" cy="5181555"/>
            <a:chOff x="11431437" y="928688"/>
            <a:chExt cx="413030" cy="5181555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11431437" y="928688"/>
              <a:ext cx="413030" cy="259888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11431437" y="3493392"/>
              <a:ext cx="413030" cy="2616851"/>
            </a:xfrm>
            <a:prstGeom prst="rect">
              <a:avLst/>
            </a:prstGeom>
          </p:spPr>
        </p:pic>
      </p:grpSp>
      <p:sp>
        <p:nvSpPr>
          <p:cNvPr id="31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8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4412149" y="0"/>
            <a:ext cx="309773" cy="6862274"/>
            <a:chOff x="346345" y="0"/>
            <a:chExt cx="413030" cy="6862274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346345" y="0"/>
              <a:ext cx="413030" cy="352757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10800000">
              <a:off x="346345" y="3493393"/>
              <a:ext cx="413030" cy="3368881"/>
            </a:xfrm>
            <a:prstGeom prst="rect">
              <a:avLst/>
            </a:prstGeom>
          </p:spPr>
        </p:pic>
      </p:grpSp>
      <p:sp>
        <p:nvSpPr>
          <p:cNvPr id="23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62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7056" y="5731445"/>
            <a:ext cx="9136944" cy="415480"/>
            <a:chOff x="9408" y="5628893"/>
            <a:chExt cx="12182592" cy="41548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1566681" y="4071620"/>
              <a:ext cx="413030" cy="35275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5060073" y="4071620"/>
              <a:ext cx="413030" cy="352757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8549745" y="4074070"/>
              <a:ext cx="413030" cy="35275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7" r="-3336"/>
            <a:stretch/>
          </p:blipFill>
          <p:spPr>
            <a:xfrm rot="5400000">
              <a:off x="11131178" y="4982927"/>
              <a:ext cx="414856" cy="1706788"/>
            </a:xfrm>
            <a:prstGeom prst="rect">
              <a:avLst/>
            </a:prstGeom>
          </p:spPr>
        </p:pic>
      </p:grpSp>
      <p:sp>
        <p:nvSpPr>
          <p:cNvPr id="15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42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Be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7056" y="4279047"/>
            <a:ext cx="9136944" cy="415480"/>
            <a:chOff x="9408" y="5628893"/>
            <a:chExt cx="12182592" cy="41548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1566681" y="4071620"/>
              <a:ext cx="413030" cy="35275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5060073" y="4071620"/>
              <a:ext cx="413030" cy="352757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6" r="-2857"/>
            <a:stretch/>
          </p:blipFill>
          <p:spPr>
            <a:xfrm rot="5400000">
              <a:off x="8549745" y="4074070"/>
              <a:ext cx="413030" cy="35275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47" r="-3336"/>
            <a:stretch/>
          </p:blipFill>
          <p:spPr>
            <a:xfrm rot="5400000">
              <a:off x="11131178" y="4982927"/>
              <a:ext cx="414856" cy="1706788"/>
            </a:xfrm>
            <a:prstGeom prst="rect">
              <a:avLst/>
            </a:prstGeom>
          </p:spPr>
        </p:pic>
      </p:grpSp>
      <p:sp>
        <p:nvSpPr>
          <p:cNvPr id="12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04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28B7B-11F0-4B21-9921-6AC4570BEF2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11" y="1"/>
            <a:ext cx="1488989" cy="911499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7B6480D-97D3-4468-A736-594677F8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332" y="6532802"/>
            <a:ext cx="637701" cy="184192"/>
          </a:xfrm>
          <a:prstGeom prst="rect">
            <a:avLst/>
          </a:prstGeom>
        </p:spPr>
        <p:txBody>
          <a:bodyPr anchor="ctr" anchorCtr="0"/>
          <a:lstStyle>
            <a:lvl1pPr algn="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0E629-38C3-49E6-8411-165FE28F0FB3}"/>
              </a:ext>
            </a:extLst>
          </p:cNvPr>
          <p:cNvSpPr/>
          <p:nvPr userDrawn="1"/>
        </p:nvSpPr>
        <p:spPr>
          <a:xfrm>
            <a:off x="1470" y="-2006571"/>
            <a:ext cx="9141060" cy="1895095"/>
          </a:xfrm>
          <a:prstGeom prst="rect">
            <a:avLst/>
          </a:prstGeom>
          <a:solidFill>
            <a:srgbClr val="00517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1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USER NOTE: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want to copy content in from another deck you will need to change the background layout.  </a:t>
            </a:r>
          </a:p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do this:</a:t>
            </a:r>
          </a:p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cut and paste your content into the slide deck</a:t>
            </a:r>
          </a:p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right-click and hover over the ‘layout’ option on the drop-down menu</a:t>
            </a:r>
          </a:p>
          <a:p>
            <a:pPr marL="5400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select one of the track-based backgrounds available</a:t>
            </a: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MSIPCMContentMarking" descr="{&quot;HashCode&quot;:-1288984879,&quot;Placement&quot;:&quot;Header&quot;,&quot;Top&quot;:0.0,&quot;Left&quot;:331.105438,&quot;SlideWidth&quot;:720,&quot;SlideHeight&quot;:540}">
            <a:extLst>
              <a:ext uri="{FF2B5EF4-FFF2-40B4-BE49-F238E27FC236}">
                <a16:creationId xmlns:a16="http://schemas.microsoft.com/office/drawing/2014/main" id="{6476AF5E-A605-4166-9589-866191DAD73B}"/>
              </a:ext>
            </a:extLst>
          </p:cNvPr>
          <p:cNvSpPr txBox="1"/>
          <p:nvPr userDrawn="1"/>
        </p:nvSpPr>
        <p:spPr>
          <a:xfrm>
            <a:off x="4205039" y="0"/>
            <a:ext cx="73392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30501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>
          <p15:clr>
            <a:srgbClr val="F26B43"/>
          </p15:clr>
        </p15:guide>
        <p15:guide id="2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40F2B-CF17-494F-BA14-0FCC6E9E0F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C2BE-9C68-41C1-A5DE-5A69F5292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3300" i="1"/>
              <a:t>Farnborough North and Hatches Level Crossing 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48042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8B7B6-152F-477F-9FFA-2FD2C82F89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396E4-1B1B-420B-BA8A-9CCA1427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980728"/>
            <a:ext cx="8734425" cy="4680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0BB90-A7F3-4884-8BE8-B30EE70783AB}"/>
              </a:ext>
            </a:extLst>
          </p:cNvPr>
          <p:cNvSpPr txBox="1"/>
          <p:nvPr/>
        </p:nvSpPr>
        <p:spPr>
          <a:xfrm>
            <a:off x="251520" y="0"/>
            <a:ext cx="56007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Farnborough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North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Level Crossing</a:t>
            </a:r>
          </a:p>
        </p:txBody>
      </p:sp>
    </p:spTree>
    <p:extLst>
      <p:ext uri="{BB962C8B-B14F-4D97-AF65-F5344CB8AC3E}">
        <p14:creationId xmlns:p14="http://schemas.microsoft.com/office/powerpoint/2010/main" val="85380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8B7B6-152F-477F-9FFA-2FD2C82F89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7562C-FC03-4C6B-AA02-E9570F3F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2962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8ED9D7-522C-45BF-8886-D5CE567CAD89}"/>
              </a:ext>
            </a:extLst>
          </p:cNvPr>
          <p:cNvSpPr txBox="1"/>
          <p:nvPr/>
        </p:nvSpPr>
        <p:spPr>
          <a:xfrm>
            <a:off x="206370" y="294806"/>
            <a:ext cx="646272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Farnborough Selected Option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9720A-C962-419D-9EF3-C89732F75906}"/>
              </a:ext>
            </a:extLst>
          </p:cNvPr>
          <p:cNvSpPr txBox="1"/>
          <p:nvPr/>
        </p:nvSpPr>
        <p:spPr>
          <a:xfrm>
            <a:off x="180957" y="4986946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Network Rail Sans" panose="02000000040000020004" pitchFamily="2" charset="0"/>
              </a:rPr>
              <a:t>The height from the top of the lift shaft to the platform is 8.73m.</a:t>
            </a:r>
            <a:br>
              <a:rPr lang="en-GB" sz="1600">
                <a:latin typeface="Network Rail Sans" panose="02000000040000020004" pitchFamily="2" charset="0"/>
              </a:rPr>
            </a:br>
            <a:r>
              <a:rPr lang="en-GB" sz="1600">
                <a:latin typeface="Network Rail Sans" panose="02000000040000020004" pitchFamily="2" charset="0"/>
              </a:rPr>
              <a:t>The height from the top of footbridge roof to the platform is 7.16m</a:t>
            </a:r>
            <a:r>
              <a:rPr lang="en-GB"/>
              <a:t>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7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3B678-5170-4669-9871-298045CBD2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9AB8D-3B46-409C-B1FD-A0B5B5F1A894}"/>
              </a:ext>
            </a:extLst>
          </p:cNvPr>
          <p:cNvSpPr txBox="1"/>
          <p:nvPr/>
        </p:nvSpPr>
        <p:spPr>
          <a:xfrm>
            <a:off x="395536" y="1120036"/>
            <a:ext cx="5936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Options at Farnborough North level crossing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A4FAA753-865B-41F4-879D-0AB5F6DDB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35952"/>
              </p:ext>
            </p:extLst>
          </p:nvPr>
        </p:nvGraphicFramePr>
        <p:xfrm>
          <a:off x="509817" y="1849755"/>
          <a:ext cx="7634059" cy="368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081">
                  <a:extLst>
                    <a:ext uri="{9D8B030D-6E8A-4147-A177-3AD203B41FA5}">
                      <a16:colId xmlns:a16="http://schemas.microsoft.com/office/drawing/2014/main" val="954663961"/>
                    </a:ext>
                  </a:extLst>
                </a:gridCol>
                <a:gridCol w="836110">
                  <a:extLst>
                    <a:ext uri="{9D8B030D-6E8A-4147-A177-3AD203B41FA5}">
                      <a16:colId xmlns:a16="http://schemas.microsoft.com/office/drawing/2014/main" val="2644853967"/>
                    </a:ext>
                  </a:extLst>
                </a:gridCol>
                <a:gridCol w="3487868">
                  <a:extLst>
                    <a:ext uri="{9D8B030D-6E8A-4147-A177-3AD203B41FA5}">
                      <a16:colId xmlns:a16="http://schemas.microsoft.com/office/drawing/2014/main" val="89347027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GB" sz="1500"/>
                        <a:t>Option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Viable?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Why/why not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19585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the crossing with no alternative route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Essential pedestrian link.</a:t>
                      </a:r>
                    </a:p>
                    <a:p>
                      <a:r>
                        <a:rPr lang="en-GB" sz="1500"/>
                        <a:t>No platform to platform access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648967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ramped bridge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Scale, incongruity and impact on surrounds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456663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an underpass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Lack of space and flooding potential</a:t>
                      </a:r>
                    </a:p>
                    <a:p>
                      <a:r>
                        <a:rPr lang="en-GB" sz="1500"/>
                        <a:t>Propensity for anti-social behaviour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55629173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GB" sz="1500"/>
                        <a:t>Retain the attendants, i.e. leave as it is now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Obsolete measure deployed by exception. Not a long term viable option due to cost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745862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Reduce attendant hours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Exposes the public to risk when they are not present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56990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stepped bridge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Provision of accessible solution neccessary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5102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94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D2F88-A0AE-4F03-9DEA-B0AA6CBF54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B710B-AD71-4444-A96E-C33F37650366}"/>
              </a:ext>
            </a:extLst>
          </p:cNvPr>
          <p:cNvSpPr txBox="1"/>
          <p:nvPr/>
        </p:nvSpPr>
        <p:spPr>
          <a:xfrm>
            <a:off x="206370" y="294806"/>
            <a:ext cx="646272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Farnborough other Options Considered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BF752-3FBC-4959-B887-8CC45F22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2" y="1124744"/>
            <a:ext cx="4261398" cy="2207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41E99-CCAB-4915-9CD8-E5474D2CE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178" y="891529"/>
            <a:ext cx="3753833" cy="2258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6211B-9952-4EA2-8DB6-1B16CFA89E25}"/>
              </a:ext>
            </a:extLst>
          </p:cNvPr>
          <p:cNvSpPr txBox="1"/>
          <p:nvPr/>
        </p:nvSpPr>
        <p:spPr>
          <a:xfrm>
            <a:off x="261317" y="3497923"/>
            <a:ext cx="42613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This option would require working between the Gibbs and Dandy office building and the gas main exclusion zone, West of the railway. 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Construction works taking place nearer the existing level crossing pose risk of injuring members of the public. 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More land take needed from third parties such as Gibbs and Dandy and Sawyer 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BBAE1-D9BA-4678-86B8-6D44B7F1624F}"/>
              </a:ext>
            </a:extLst>
          </p:cNvPr>
          <p:cNvSpPr txBox="1"/>
          <p:nvPr/>
        </p:nvSpPr>
        <p:spPr>
          <a:xfrm>
            <a:off x="4496972" y="3429000"/>
            <a:ext cx="4676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Temporary railway crossing with appropriate access would have to be established. 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The proposed structure is located above the existing level crossing, which would require diversion of a large number of services running below the existing level crossing prior to installing the structural foundations.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Work taking place adjacent to residential buildings. This option requires a large amount of buried services to be relocated/diverted.</a:t>
            </a:r>
          </a:p>
        </p:txBody>
      </p:sp>
    </p:spTree>
    <p:extLst>
      <p:ext uri="{BB962C8B-B14F-4D97-AF65-F5344CB8AC3E}">
        <p14:creationId xmlns:p14="http://schemas.microsoft.com/office/powerpoint/2010/main" val="99976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679C5-4758-446D-A720-5DAAE590C1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2DADEE3E-6DA8-4607-95B8-D1953C5B2A26}"/>
              </a:ext>
            </a:extLst>
          </p:cNvPr>
          <p:cNvSpPr txBox="1">
            <a:spLocks/>
          </p:cNvSpPr>
          <p:nvPr/>
        </p:nvSpPr>
        <p:spPr>
          <a:xfrm>
            <a:off x="233661" y="506476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  <a:ea typeface="+mn-ea"/>
                <a:cs typeface="+mn-cs"/>
              </a:rPr>
              <a:t>Hatches level crossing </a:t>
            </a:r>
          </a:p>
        </p:txBody>
      </p:sp>
      <p:pic>
        <p:nvPicPr>
          <p:cNvPr id="4" name="Content Placeholder 5" descr="AAV_Hatches_usca_21">
            <a:extLst>
              <a:ext uri="{FF2B5EF4-FFF2-40B4-BE49-F238E27FC236}">
                <a16:creationId xmlns:a16="http://schemas.microsoft.com/office/drawing/2014/main" id="{10D1A460-4567-4B4D-9B67-E751D93B3D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281" y="1340768"/>
            <a:ext cx="4809744" cy="3611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BB7204-3C55-40F6-9704-AF37C8BA523B}"/>
              </a:ext>
            </a:extLst>
          </p:cNvPr>
          <p:cNvSpPr txBox="1">
            <a:spLocks/>
          </p:cNvSpPr>
          <p:nvPr/>
        </p:nvSpPr>
        <p:spPr>
          <a:xfrm>
            <a:off x="107504" y="1340768"/>
            <a:ext cx="3420380" cy="4560504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wis721 BT" panose="020B0504020202020204" pitchFamily="34" charset="0"/>
                <a:ea typeface="+mn-ea"/>
                <a:cs typeface="+mn-cs"/>
              </a:defRPr>
            </a:lvl1pPr>
            <a:lvl2pPr marL="742865" indent="-285717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wis721 BT" panose="020B0504020202020204" pitchFamily="34" charset="0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wis721 BT" panose="020B0504020202020204" pitchFamily="34" charset="0"/>
                <a:ea typeface="+mn-ea"/>
                <a:cs typeface="+mn-cs"/>
              </a:defRPr>
            </a:lvl3pPr>
            <a:lvl4pPr marL="160001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50">
                <a:latin typeface="Network Rail Sans" panose="02000000040000020004" pitchFamily="2" charset="0"/>
              </a:rPr>
              <a:t>Hatches is a public footpath crossing located in Frimley Green, Surrey. It lies between Frimley &amp; Ash Vale Stations on the AAV line.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The crossing is surrounded by a residential estate to the east and private fishing lakes to the west linking to Farnborough North level crossing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pPr marL="285750" indent="-285750"/>
            <a:r>
              <a:rPr lang="en-GB" sz="1350">
                <a:latin typeface="Network Rail Sans" panose="02000000040000020004" pitchFamily="2" charset="0"/>
              </a:rPr>
              <a:t>Protection method at the crossing is signage and whistle boards only. </a:t>
            </a:r>
          </a:p>
          <a:p>
            <a:pPr marL="285750" indent="-285750"/>
            <a:endParaRPr lang="en-GB" sz="1350">
              <a:latin typeface="Network Rail Sans" panose="02000000040000020004" pitchFamily="2" charset="0"/>
            </a:endParaRPr>
          </a:p>
          <a:p>
            <a:pPr marL="285750" indent="-285750"/>
            <a:r>
              <a:rPr lang="en-GB" sz="1350">
                <a:latin typeface="Network Rail Sans" panose="02000000040000020004" pitchFamily="2" charset="0"/>
              </a:rPr>
              <a:t>The crossing is well used by dog walkers, cyclists, commuters and visitors to the fishing lakes. </a:t>
            </a:r>
          </a:p>
          <a:p>
            <a:pPr marL="285750" indent="-285750"/>
            <a:endParaRPr lang="en-GB" sz="1350">
              <a:latin typeface="Network Rail Sans" panose="020000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7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643A4-BF8D-431A-AAF6-E358929267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409967-EF97-4F14-8A25-60B3B55A454B}"/>
              </a:ext>
            </a:extLst>
          </p:cNvPr>
          <p:cNvSpPr txBox="1"/>
          <p:nvPr/>
        </p:nvSpPr>
        <p:spPr>
          <a:xfrm>
            <a:off x="350010" y="519503"/>
            <a:ext cx="7172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/>
              <a:t>Safety at the Hatches level crossing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85D918-12C5-4F77-8894-545EDF66A36E}"/>
              </a:ext>
            </a:extLst>
          </p:cNvPr>
          <p:cNvSpPr txBox="1"/>
          <p:nvPr/>
        </p:nvSpPr>
        <p:spPr>
          <a:xfrm>
            <a:off x="801292" y="1299436"/>
            <a:ext cx="7284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Network Rail’s legal duty to protect the 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Risk assessment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/>
              <a:t>High risk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Hatches level crossing issues: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Non-compliant sighting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Vulnerable 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Near miss events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We are not meeting our legal duty to bring the risk to its lowest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351618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3B678-5170-4669-9871-298045CBD2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9AB8D-3B46-409C-B1FD-A0B5B5F1A894}"/>
              </a:ext>
            </a:extLst>
          </p:cNvPr>
          <p:cNvSpPr txBox="1"/>
          <p:nvPr/>
        </p:nvSpPr>
        <p:spPr>
          <a:xfrm>
            <a:off x="695554" y="1158571"/>
            <a:ext cx="42963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Safety at Hatches level crossing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99A6B-8B8D-464A-8E7B-23704DC2F6DD}"/>
              </a:ext>
            </a:extLst>
          </p:cNvPr>
          <p:cNvSpPr txBox="1"/>
          <p:nvPr/>
        </p:nvSpPr>
        <p:spPr>
          <a:xfrm>
            <a:off x="5205395" y="1704898"/>
            <a:ext cx="3375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Even with these mitigations, the misuse, both deliberate and accidental, has continued resulting in </a:t>
            </a:r>
            <a:r>
              <a:rPr lang="en-GB" b="1" u="sng"/>
              <a:t>7 near misses </a:t>
            </a:r>
            <a:r>
              <a:rPr lang="en-GB"/>
              <a:t>in the last five years. </a:t>
            </a:r>
          </a:p>
          <a:p>
            <a:endParaRPr lang="en-GB"/>
          </a:p>
          <a:p>
            <a:r>
              <a:rPr lang="en-GB"/>
              <a:t>A near miss classified by the train driver applying the emergency brakes as so close.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821E8-DFDC-4771-9B9C-78FABD92262D}"/>
              </a:ext>
            </a:extLst>
          </p:cNvPr>
          <p:cNvSpPr txBox="1"/>
          <p:nvPr/>
        </p:nvSpPr>
        <p:spPr>
          <a:xfrm>
            <a:off x="747335" y="1704899"/>
            <a:ext cx="3590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There is not enough time to cross safely by people spotting approaching trains. </a:t>
            </a:r>
          </a:p>
          <a:p>
            <a:r>
              <a:rPr lang="en-GB"/>
              <a:t>Whistle boards and audible warnings already installed.</a:t>
            </a:r>
          </a:p>
          <a:p>
            <a:endParaRPr lang="en-GB"/>
          </a:p>
        </p:txBody>
      </p:sp>
      <p:pic>
        <p:nvPicPr>
          <p:cNvPr id="12" name="Picture 11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EFE9A42D-8261-4CA5-BBBF-F516CA805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35" y="3187515"/>
            <a:ext cx="3609975" cy="27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20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C34205CF-1CD1-4980-A02E-D114765B4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60" y="1354779"/>
            <a:ext cx="2134167" cy="30758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643A4-BF8D-431A-AAF6-E358929267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20" name="Picture 19" descr="A person standing on a train track&#10;&#10;Description automatically generated with low confidence">
            <a:extLst>
              <a:ext uri="{FF2B5EF4-FFF2-40B4-BE49-F238E27FC236}">
                <a16:creationId xmlns:a16="http://schemas.microsoft.com/office/drawing/2014/main" id="{B82C34B3-BC21-4B69-8926-9BDB39CDA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54" y="1787053"/>
            <a:ext cx="2597203" cy="2756477"/>
          </a:xfrm>
          <a:prstGeom prst="rect">
            <a:avLst/>
          </a:prstGeom>
        </p:spPr>
      </p:pic>
      <p:pic>
        <p:nvPicPr>
          <p:cNvPr id="42" name="Picture 41" descr="A picture containing tree, sky, outdoor&#10;&#10;Description automatically generated">
            <a:extLst>
              <a:ext uri="{FF2B5EF4-FFF2-40B4-BE49-F238E27FC236}">
                <a16:creationId xmlns:a16="http://schemas.microsoft.com/office/drawing/2014/main" id="{DCDF0203-B5DD-4AEE-9AF9-515895015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680" y="2255403"/>
            <a:ext cx="2427089" cy="34157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409967-EF97-4F14-8A25-60B3B55A454B}"/>
              </a:ext>
            </a:extLst>
          </p:cNvPr>
          <p:cNvSpPr txBox="1"/>
          <p:nvPr/>
        </p:nvSpPr>
        <p:spPr>
          <a:xfrm>
            <a:off x="547217" y="1147030"/>
            <a:ext cx="48814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Use and misuse of Hatches crossing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D768B1-4692-4183-8590-4B69BE674B63}"/>
              </a:ext>
            </a:extLst>
          </p:cNvPr>
          <p:cNvSpPr txBox="1"/>
          <p:nvPr/>
        </p:nvSpPr>
        <p:spPr>
          <a:xfrm>
            <a:off x="275415" y="5668545"/>
            <a:ext cx="34836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/>
              <a:t>All four slide photos from a two day sample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0701B1-4B09-44A2-9D85-9E7D6B17B21D}"/>
              </a:ext>
            </a:extLst>
          </p:cNvPr>
          <p:cNvSpPr txBox="1"/>
          <p:nvPr/>
        </p:nvSpPr>
        <p:spPr>
          <a:xfrm>
            <a:off x="449747" y="4636936"/>
            <a:ext cx="2762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Hooded person with limited vision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85D918-12C5-4F77-8894-545EDF66A36E}"/>
              </a:ext>
            </a:extLst>
          </p:cNvPr>
          <p:cNvSpPr txBox="1"/>
          <p:nvPr/>
        </p:nvSpPr>
        <p:spPr>
          <a:xfrm>
            <a:off x="3374336" y="1978404"/>
            <a:ext cx="18004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Object placed on 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4F5C0B-49D6-4C8B-A93A-C7FDBCDAB59D}"/>
              </a:ext>
            </a:extLst>
          </p:cNvPr>
          <p:cNvSpPr txBox="1"/>
          <p:nvPr/>
        </p:nvSpPr>
        <p:spPr>
          <a:xfrm>
            <a:off x="6329355" y="4405030"/>
            <a:ext cx="21563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Pram dragged backwards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BB91B8B-684E-4A80-9E8F-627B4661B53B}"/>
              </a:ext>
            </a:extLst>
          </p:cNvPr>
          <p:cNvSpPr/>
          <p:nvPr/>
        </p:nvSpPr>
        <p:spPr>
          <a:xfrm>
            <a:off x="931793" y="2482298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57254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44E34-1917-49D2-BF59-1ACF6347081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Picture 2" descr="A picture containing tree, sky, outdoor&#10;&#10;Description automatically generated">
            <a:extLst>
              <a:ext uri="{FF2B5EF4-FFF2-40B4-BE49-F238E27FC236}">
                <a16:creationId xmlns:a16="http://schemas.microsoft.com/office/drawing/2014/main" id="{83BB6AFD-7037-42A2-99DE-3A72D1FB8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93" y="1578659"/>
            <a:ext cx="2381323" cy="2758052"/>
          </a:xfrm>
          <a:prstGeom prst="rect">
            <a:avLst/>
          </a:prstGeom>
        </p:spPr>
      </p:pic>
      <p:pic>
        <p:nvPicPr>
          <p:cNvPr id="4" name="Picture 3" descr="A person riding a bicycle on a road&#10;&#10;Description automatically generated with low confidence">
            <a:extLst>
              <a:ext uri="{FF2B5EF4-FFF2-40B4-BE49-F238E27FC236}">
                <a16:creationId xmlns:a16="http://schemas.microsoft.com/office/drawing/2014/main" id="{B382781A-0D2F-46D0-8A05-C74327A0D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275" y="2957685"/>
            <a:ext cx="2771775" cy="2934532"/>
          </a:xfrm>
          <a:prstGeom prst="rect">
            <a:avLst/>
          </a:prstGeom>
        </p:spPr>
      </p:pic>
      <p:pic>
        <p:nvPicPr>
          <p:cNvPr id="5" name="Picture 4" descr="A person riding a bicycle on a train track&#10;&#10;Description automatically generated with medium confidence">
            <a:extLst>
              <a:ext uri="{FF2B5EF4-FFF2-40B4-BE49-F238E27FC236}">
                <a16:creationId xmlns:a16="http://schemas.microsoft.com/office/drawing/2014/main" id="{54A2F48E-702D-4FAF-AB4A-BD60094CD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383" y="1503156"/>
            <a:ext cx="2445845" cy="2921794"/>
          </a:xfrm>
          <a:prstGeom prst="rect">
            <a:avLst/>
          </a:prstGeom>
        </p:spPr>
      </p:pic>
      <p:pic>
        <p:nvPicPr>
          <p:cNvPr id="7" name="Picture 6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B19F0830-A65E-4FEA-8D63-096D1A80B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157" y="1550986"/>
            <a:ext cx="2435127" cy="2693432"/>
          </a:xfrm>
          <a:prstGeom prst="rect">
            <a:avLst/>
          </a:prstGeom>
        </p:spPr>
      </p:pic>
      <p:pic>
        <p:nvPicPr>
          <p:cNvPr id="6" name="Picture 5" descr="A person riding a bicycle on a train track&#10;&#10;Description automatically generated with medium confidence">
            <a:extLst>
              <a:ext uri="{FF2B5EF4-FFF2-40B4-BE49-F238E27FC236}">
                <a16:creationId xmlns:a16="http://schemas.microsoft.com/office/drawing/2014/main" id="{566A9CCF-75CA-46EB-8079-BCC4E52A82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491" y="2780930"/>
            <a:ext cx="2462808" cy="3052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FFD66-60FB-4B91-AE3D-31F346E861A0}"/>
              </a:ext>
            </a:extLst>
          </p:cNvPr>
          <p:cNvSpPr txBox="1"/>
          <p:nvPr/>
        </p:nvSpPr>
        <p:spPr>
          <a:xfrm>
            <a:off x="251520" y="966062"/>
            <a:ext cx="23695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Mounted cyclists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C1D800-8777-4982-896B-C8541A0094CD}"/>
              </a:ext>
            </a:extLst>
          </p:cNvPr>
          <p:cNvSpPr/>
          <p:nvPr/>
        </p:nvSpPr>
        <p:spPr>
          <a:xfrm>
            <a:off x="847608" y="2897702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52700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AB4C00-A894-41DD-AB2A-764EB687A4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183601" y="5749708"/>
            <a:ext cx="637701" cy="138144"/>
          </a:xfrm>
        </p:spPr>
        <p:txBody>
          <a:bodyPr/>
          <a:lstStyle/>
          <a:p>
            <a:fld id="{229EAAAC-928A-40C1-AC39-D34FD1799CA9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Picture 2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id="{F0A3F9A3-43BF-487B-B385-85BE7F6E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33" y="1694500"/>
            <a:ext cx="2498527" cy="2812077"/>
          </a:xfrm>
          <a:prstGeom prst="rect">
            <a:avLst/>
          </a:prstGeom>
        </p:spPr>
      </p:pic>
      <p:pic>
        <p:nvPicPr>
          <p:cNvPr id="10" name="Picture 9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36410B33-8C8F-459C-881C-7F9EE6721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01" y="3349871"/>
            <a:ext cx="2321719" cy="2468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2B36A-E413-4596-B987-0DA6A78FDF1D}"/>
              </a:ext>
            </a:extLst>
          </p:cNvPr>
          <p:cNvSpPr txBox="1"/>
          <p:nvPr/>
        </p:nvSpPr>
        <p:spPr>
          <a:xfrm>
            <a:off x="1854" y="973589"/>
            <a:ext cx="5444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Mobile phone and headphone distraction</a:t>
            </a:r>
          </a:p>
        </p:txBody>
      </p:sp>
      <p:pic>
        <p:nvPicPr>
          <p:cNvPr id="9" name="Picture 8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id="{73EB5D63-DB2E-48EA-AAA7-196BCFE5CE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134" y="1694500"/>
            <a:ext cx="2580235" cy="2758052"/>
          </a:xfrm>
          <a:prstGeom prst="rect">
            <a:avLst/>
          </a:prstGeom>
        </p:spPr>
      </p:pic>
      <p:pic>
        <p:nvPicPr>
          <p:cNvPr id="8" name="Picture 7" descr="A person in a safety vest standing next to a train track&#10;&#10;Description automatically generated with low confidence">
            <a:extLst>
              <a:ext uri="{FF2B5EF4-FFF2-40B4-BE49-F238E27FC236}">
                <a16:creationId xmlns:a16="http://schemas.microsoft.com/office/drawing/2014/main" id="{4174D300-F4BF-482D-8A33-CE75812C44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437" y="2932704"/>
            <a:ext cx="2400520" cy="2886076"/>
          </a:xfrm>
          <a:prstGeom prst="rect">
            <a:avLst/>
          </a:prstGeom>
        </p:spPr>
      </p:pic>
      <p:pic>
        <p:nvPicPr>
          <p:cNvPr id="7" name="Picture 6" descr="A person standing next to train tracks&#10;&#10;Description automatically generated with medium confidence">
            <a:extLst>
              <a:ext uri="{FF2B5EF4-FFF2-40B4-BE49-F238E27FC236}">
                <a16:creationId xmlns:a16="http://schemas.microsoft.com/office/drawing/2014/main" id="{7982B4A4-1051-43A7-BEA0-D7CA3B8289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871" y="1694500"/>
            <a:ext cx="2435126" cy="2758052"/>
          </a:xfrm>
          <a:prstGeom prst="rect">
            <a:avLst/>
          </a:prstGeom>
        </p:spPr>
      </p:pic>
      <p:pic>
        <p:nvPicPr>
          <p:cNvPr id="6" name="Picture 5" descr="A picture containing tree, outdoor, pulling&#10;&#10;Description automatically generated">
            <a:extLst>
              <a:ext uri="{FF2B5EF4-FFF2-40B4-BE49-F238E27FC236}">
                <a16:creationId xmlns:a16="http://schemas.microsoft.com/office/drawing/2014/main" id="{93E580AD-F1CF-48FC-B4F8-C0B45C4174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207" y="2974497"/>
            <a:ext cx="2521744" cy="2844283"/>
          </a:xfrm>
          <a:prstGeom prst="rect">
            <a:avLst/>
          </a:prstGeom>
        </p:spPr>
      </p:pic>
      <p:pic>
        <p:nvPicPr>
          <p:cNvPr id="4" name="Picture 3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id="{A33BF09B-B0E0-4F39-AFE4-FE132CCE84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781" y="1689250"/>
            <a:ext cx="2141827" cy="2723791"/>
          </a:xfrm>
          <a:prstGeom prst="rect">
            <a:avLst/>
          </a:prstGeom>
        </p:spPr>
      </p:pic>
      <p:pic>
        <p:nvPicPr>
          <p:cNvPr id="5" name="Picture 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F7AE470C-E387-4807-88D6-7211877BCD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173" y="2974497"/>
            <a:ext cx="1337435" cy="28496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B6EBA88-89BA-4893-A00D-BCC9BA89ED0C}"/>
              </a:ext>
            </a:extLst>
          </p:cNvPr>
          <p:cNvSpPr/>
          <p:nvPr/>
        </p:nvSpPr>
        <p:spPr>
          <a:xfrm>
            <a:off x="7066690" y="2538668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E4960F-B2BD-4AAC-93B1-B9263424B36E}"/>
              </a:ext>
            </a:extLst>
          </p:cNvPr>
          <p:cNvSpPr/>
          <p:nvPr/>
        </p:nvSpPr>
        <p:spPr>
          <a:xfrm>
            <a:off x="7885983" y="4260583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6C264-0E66-4939-999E-AB0993780093}"/>
              </a:ext>
            </a:extLst>
          </p:cNvPr>
          <p:cNvSpPr/>
          <p:nvPr/>
        </p:nvSpPr>
        <p:spPr>
          <a:xfrm>
            <a:off x="4984469" y="2538668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CE66D8-6AF3-4F35-93FE-7B46B9700B17}"/>
              </a:ext>
            </a:extLst>
          </p:cNvPr>
          <p:cNvSpPr/>
          <p:nvPr/>
        </p:nvSpPr>
        <p:spPr>
          <a:xfrm>
            <a:off x="2711756" y="2932704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5F5D26-3AC3-4AC7-A648-581B7C8F4C12}"/>
              </a:ext>
            </a:extLst>
          </p:cNvPr>
          <p:cNvSpPr/>
          <p:nvPr/>
        </p:nvSpPr>
        <p:spPr>
          <a:xfrm>
            <a:off x="559822" y="2950528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7C6B4E-1C39-4BA2-8A91-681B30A6C752}"/>
              </a:ext>
            </a:extLst>
          </p:cNvPr>
          <p:cNvSpPr/>
          <p:nvPr/>
        </p:nvSpPr>
        <p:spPr>
          <a:xfrm>
            <a:off x="1525139" y="4206557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D4AFB4-5C3A-4BD3-809B-83120465A8C3}"/>
              </a:ext>
            </a:extLst>
          </p:cNvPr>
          <p:cNvSpPr/>
          <p:nvPr/>
        </p:nvSpPr>
        <p:spPr>
          <a:xfrm>
            <a:off x="3958084" y="4206557"/>
            <a:ext cx="193814" cy="245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30520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D2F88-A0AE-4F03-9DEA-B0AA6CBF54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B710B-AD71-4444-A96E-C33F37650366}"/>
              </a:ext>
            </a:extLst>
          </p:cNvPr>
          <p:cNvSpPr txBox="1"/>
          <p:nvPr/>
        </p:nvSpPr>
        <p:spPr>
          <a:xfrm>
            <a:off x="683568" y="548680"/>
            <a:ext cx="56007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Safety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Moment</a:t>
            </a:r>
          </a:p>
          <a:p>
            <a:pPr defTabSz="685800">
              <a:lnSpc>
                <a:spcPct val="150000"/>
              </a:lnSpc>
            </a:pPr>
            <a:endParaRPr lang="en-GB" sz="3200" b="1" i="1">
              <a:solidFill>
                <a:srgbClr val="005172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43B92-DF7E-4C99-AFBF-2C2E4DDB3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99" y="1287889"/>
            <a:ext cx="7222733" cy="53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05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36DDE-2F87-49FE-B4B3-41469BF2BD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" name="Picture 2" descr="A person working on a railroad track&#10;&#10;Description automatically generated with low confidence">
            <a:extLst>
              <a:ext uri="{FF2B5EF4-FFF2-40B4-BE49-F238E27FC236}">
                <a16:creationId xmlns:a16="http://schemas.microsoft.com/office/drawing/2014/main" id="{1B061409-01A8-43A8-BB46-2DD5490D8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524" y="2893758"/>
            <a:ext cx="2462808" cy="2863094"/>
          </a:xfrm>
          <a:prstGeom prst="rect">
            <a:avLst/>
          </a:prstGeom>
        </p:spPr>
      </p:pic>
      <p:pic>
        <p:nvPicPr>
          <p:cNvPr id="4" name="Picture 3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B015BED5-B00E-4A6A-8891-F1561BE66A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183" y="1550987"/>
            <a:ext cx="2789635" cy="3147834"/>
          </a:xfrm>
          <a:prstGeom prst="rect">
            <a:avLst/>
          </a:prstGeom>
        </p:spPr>
      </p:pic>
      <p:pic>
        <p:nvPicPr>
          <p:cNvPr id="5" name="Picture 4" descr="A person and person walking on a train track&#10;&#10;Description automatically generated with medium confidence">
            <a:extLst>
              <a:ext uri="{FF2B5EF4-FFF2-40B4-BE49-F238E27FC236}">
                <a16:creationId xmlns:a16="http://schemas.microsoft.com/office/drawing/2014/main" id="{24279E28-0BE5-457E-A628-845F1635B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730" y="2727337"/>
            <a:ext cx="2467268" cy="3029515"/>
          </a:xfrm>
          <a:prstGeom prst="rect">
            <a:avLst/>
          </a:prstGeom>
        </p:spPr>
      </p:pic>
      <p:pic>
        <p:nvPicPr>
          <p:cNvPr id="6" name="Picture 5" descr="A person standing on a train track&#10;&#10;Description automatically generated with low confidence">
            <a:extLst>
              <a:ext uri="{FF2B5EF4-FFF2-40B4-BE49-F238E27FC236}">
                <a16:creationId xmlns:a16="http://schemas.microsoft.com/office/drawing/2014/main" id="{5DDDC335-65B6-4223-BDD5-227CA8904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43" y="1657217"/>
            <a:ext cx="2340915" cy="282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43320-7982-47CB-965C-53ED7F1563C6}"/>
              </a:ext>
            </a:extLst>
          </p:cNvPr>
          <p:cNvSpPr txBox="1"/>
          <p:nvPr/>
        </p:nvSpPr>
        <p:spPr>
          <a:xfrm>
            <a:off x="97166" y="914408"/>
            <a:ext cx="26068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Encumbered users</a:t>
            </a:r>
          </a:p>
        </p:txBody>
      </p:sp>
    </p:spTree>
    <p:extLst>
      <p:ext uri="{BB962C8B-B14F-4D97-AF65-F5344CB8AC3E}">
        <p14:creationId xmlns:p14="http://schemas.microsoft.com/office/powerpoint/2010/main" val="3221982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BB419-ED1D-4A3D-AB70-66E0A5BC23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76042-D9DE-4C70-B744-99E038063A7F}"/>
              </a:ext>
            </a:extLst>
          </p:cNvPr>
          <p:cNvSpPr txBox="1"/>
          <p:nvPr/>
        </p:nvSpPr>
        <p:spPr>
          <a:xfrm>
            <a:off x="539552" y="1268760"/>
            <a:ext cx="374441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>
                <a:latin typeface="Network Rail Sans" panose="02000000040000020004" pitchFamily="2" charset="0"/>
              </a:rPr>
              <a:t>Hatches crossing</a:t>
            </a:r>
          </a:p>
          <a:p>
            <a:endParaRPr lang="en-GB" u="sng"/>
          </a:p>
          <a:p>
            <a:pPr algn="just"/>
            <a:r>
              <a:rPr lang="en-GB" sz="1350">
                <a:latin typeface="Network Rail Sans" panose="02000000040000020004" pitchFamily="2" charset="0"/>
              </a:rPr>
              <a:t>Hatches carries bridleway 19. This will be diverted from the crossing to the new accessible footbridge at </a:t>
            </a:r>
            <a:r>
              <a:rPr lang="en-GB" sz="1350" err="1">
                <a:latin typeface="Network Rail Sans" panose="02000000040000020004" pitchFamily="2" charset="0"/>
              </a:rPr>
              <a:t>Spencers</a:t>
            </a:r>
            <a:r>
              <a:rPr lang="en-GB" sz="1350">
                <a:latin typeface="Network Rail Sans" panose="02000000040000020004" pitchFamily="2" charset="0"/>
              </a:rPr>
              <a:t> Close. </a:t>
            </a:r>
          </a:p>
          <a:p>
            <a:pPr algn="just"/>
            <a:endParaRPr lang="en-GB" sz="1350">
              <a:latin typeface="Network Rail Sans" panose="02000000040000020004" pitchFamily="2" charset="0"/>
            </a:endParaRPr>
          </a:p>
          <a:p>
            <a:pPr algn="just"/>
            <a:r>
              <a:rPr lang="en-GB" sz="1350">
                <a:latin typeface="Network Rail Sans" panose="02000000040000020004" pitchFamily="2" charset="0"/>
              </a:rPr>
              <a:t>Bridleway 19 is also subject to a TRO as it crosses the railway.</a:t>
            </a:r>
          </a:p>
          <a:p>
            <a:pPr algn="just"/>
            <a:endParaRPr lang="en-GB" sz="1350">
              <a:latin typeface="Network Rail Sans" panose="02000000040000020004" pitchFamily="2" charset="0"/>
            </a:endParaRPr>
          </a:p>
          <a:p>
            <a:pPr algn="just"/>
            <a:r>
              <a:rPr lang="en-GB" sz="1350">
                <a:latin typeface="Network Rail Sans" panose="02000000040000020004" pitchFamily="2" charset="0"/>
              </a:rPr>
              <a:t>The section of the diversion route on the proposed bridge will be a public footpath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F52CD-B376-42BA-80B7-90DDD365F6BB}"/>
              </a:ext>
            </a:extLst>
          </p:cNvPr>
          <p:cNvSpPr txBox="1"/>
          <p:nvPr/>
        </p:nvSpPr>
        <p:spPr>
          <a:xfrm>
            <a:off x="395536" y="54868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Public right of</a:t>
            </a:r>
            <a:r>
              <a:rPr lang="en-GB" sz="2400"/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28CED-F37E-4D0C-91DF-E40C5A5E9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1822758"/>
            <a:ext cx="3960440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85FF5-291A-4FB1-A3BA-D31756A71E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B4DA8-A44F-45C3-A73B-DB962EAA2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80777"/>
            <a:ext cx="5688632" cy="4928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1044D-9E50-4EB0-8BCB-E9B2F9CAF7CB}"/>
              </a:ext>
            </a:extLst>
          </p:cNvPr>
          <p:cNvSpPr txBox="1"/>
          <p:nvPr/>
        </p:nvSpPr>
        <p:spPr>
          <a:xfrm>
            <a:off x="429270" y="6209420"/>
            <a:ext cx="8208912" cy="61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1200"/>
              <a:t>Option 3b - This option proposes the closure of The Hatches level crossing and installation of a new footbridge with 2No. stacked ramps and 2No. staircases, south of the existing Hatches level crossing at Spencer Close</a:t>
            </a:r>
            <a:endParaRPr lang="en-GB" sz="1200" b="1">
              <a:solidFill>
                <a:srgbClr val="3A6273"/>
              </a:solidFill>
              <a:latin typeface="Network Rail Sans" panose="02000000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FB1C7-0405-4F67-8337-35FF84B97F00}"/>
              </a:ext>
            </a:extLst>
          </p:cNvPr>
          <p:cNvSpPr txBox="1"/>
          <p:nvPr/>
        </p:nvSpPr>
        <p:spPr>
          <a:xfrm>
            <a:off x="206370" y="294806"/>
            <a:ext cx="646272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Hatches Selected Option</a:t>
            </a:r>
          </a:p>
        </p:txBody>
      </p:sp>
    </p:spTree>
    <p:extLst>
      <p:ext uri="{BB962C8B-B14F-4D97-AF65-F5344CB8AC3E}">
        <p14:creationId xmlns:p14="http://schemas.microsoft.com/office/powerpoint/2010/main" val="202651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AF90F-E12C-4656-BE76-95B6A5C072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11E84-2C68-4A9A-9170-765475FD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3078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2AF95-EC38-4CD9-B414-DB0DEBECE339}"/>
              </a:ext>
            </a:extLst>
          </p:cNvPr>
          <p:cNvSpPr txBox="1"/>
          <p:nvPr/>
        </p:nvSpPr>
        <p:spPr>
          <a:xfrm>
            <a:off x="395536" y="54868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Hatches Selected Option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71BEB-31AD-48BB-91A4-65DE2D7CA919}"/>
              </a:ext>
            </a:extLst>
          </p:cNvPr>
          <p:cNvSpPr txBox="1"/>
          <p:nvPr/>
        </p:nvSpPr>
        <p:spPr>
          <a:xfrm>
            <a:off x="272589" y="4901124"/>
            <a:ext cx="8608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latin typeface="Network Rail Sans"/>
              </a:rPr>
              <a:t>This image shows the elevation of the proposed footbridge. </a:t>
            </a:r>
            <a:endParaRPr lang="en-US"/>
          </a:p>
          <a:p>
            <a:r>
              <a:rPr lang="en-GB" sz="1600">
                <a:ea typeface="+mn-lt"/>
                <a:cs typeface="+mn-lt"/>
              </a:rPr>
              <a:t>T</a:t>
            </a:r>
            <a:r>
              <a:rPr lang="en-GB" sz="1600">
                <a:latin typeface="Network Rail Sans"/>
              </a:rPr>
              <a:t>he structure varies in height but is roughly 6m at its highest point (main span to floor). </a:t>
            </a:r>
          </a:p>
          <a:p>
            <a:r>
              <a:rPr lang="en-GB" sz="1600">
                <a:latin typeface="Network Rail Sans"/>
              </a:rPr>
              <a:t>Material wise the bridge will be fabricated of steel and painted in a colour of NRs choice. </a:t>
            </a:r>
          </a:p>
        </p:txBody>
      </p:sp>
    </p:spTree>
    <p:extLst>
      <p:ext uri="{BB962C8B-B14F-4D97-AF65-F5344CB8AC3E}">
        <p14:creationId xmlns:p14="http://schemas.microsoft.com/office/powerpoint/2010/main" val="289240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AF90F-E12C-4656-BE76-95B6A5C072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870A2-15C0-4D2E-ABC8-28F88103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8561497" cy="4967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4FD75-3A4F-4328-86BE-76DDDA7E2E55}"/>
              </a:ext>
            </a:extLst>
          </p:cNvPr>
          <p:cNvSpPr txBox="1"/>
          <p:nvPr/>
        </p:nvSpPr>
        <p:spPr>
          <a:xfrm>
            <a:off x="395536" y="54868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Hatches selected option</a:t>
            </a:r>
          </a:p>
        </p:txBody>
      </p:sp>
    </p:spTree>
    <p:extLst>
      <p:ext uri="{BB962C8B-B14F-4D97-AF65-F5344CB8AC3E}">
        <p14:creationId xmlns:p14="http://schemas.microsoft.com/office/powerpoint/2010/main" val="105358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AF90F-E12C-4656-BE76-95B6A5C072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DD801-2842-418B-ACA8-1EE8EA82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5" y="1124744"/>
            <a:ext cx="8815709" cy="432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1F93D-05ED-412E-8BDF-846A3EDC5AF8}"/>
              </a:ext>
            </a:extLst>
          </p:cNvPr>
          <p:cNvSpPr txBox="1"/>
          <p:nvPr/>
        </p:nvSpPr>
        <p:spPr>
          <a:xfrm>
            <a:off x="164145" y="54868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Hatches selected option</a:t>
            </a:r>
          </a:p>
        </p:txBody>
      </p:sp>
    </p:spTree>
    <p:extLst>
      <p:ext uri="{BB962C8B-B14F-4D97-AF65-F5344CB8AC3E}">
        <p14:creationId xmlns:p14="http://schemas.microsoft.com/office/powerpoint/2010/main" val="1460638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3B678-5170-4669-9871-298045CBD2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26</a:t>
            </a:fld>
            <a:endParaRPr lang="en-GB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A4FAA753-865B-41F4-879D-0AB5F6DDB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86918"/>
              </p:ext>
            </p:extLst>
          </p:nvPr>
        </p:nvGraphicFramePr>
        <p:xfrm>
          <a:off x="495529" y="1310028"/>
          <a:ext cx="7634060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884">
                  <a:extLst>
                    <a:ext uri="{9D8B030D-6E8A-4147-A177-3AD203B41FA5}">
                      <a16:colId xmlns:a16="http://schemas.microsoft.com/office/drawing/2014/main" val="95466396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644853967"/>
                    </a:ext>
                  </a:extLst>
                </a:gridCol>
                <a:gridCol w="3986213">
                  <a:extLst>
                    <a:ext uri="{9D8B030D-6E8A-4147-A177-3AD203B41FA5}">
                      <a16:colId xmlns:a16="http://schemas.microsoft.com/office/drawing/2014/main" val="89347027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GB" sz="1500"/>
                        <a:t>Option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Viable?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Why/why not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19585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the crossing with no alternative route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Essential pedestrian link between Frimley and Farnborough</a:t>
                      </a:r>
                    </a:p>
                    <a:p>
                      <a:r>
                        <a:rPr lang="en-GB" sz="1500"/>
                        <a:t>No suitable alternative nearby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6489674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stepped bridge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Accessible solution required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644706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an underpass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Spatial constraints at the crossing</a:t>
                      </a:r>
                    </a:p>
                    <a:p>
                      <a:r>
                        <a:rPr lang="en-GB" sz="1500"/>
                        <a:t>High likelihood of flooding issues and anti-social behavoiur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4566636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GB" sz="1500"/>
                        <a:t>Install Miniature Stop Lights like Farnborough North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Risk is reduced but not to a suitable level. Misuse continues. Disproportionately costly relative to the benefits achieved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55629173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Keep as it 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Intolerably high risk. NR not fulfilling legal its core obligations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56990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Locked Gates</a:t>
                      </a:r>
                    </a:p>
                    <a:p>
                      <a:pPr marL="0" algn="l" defTabSz="685800" rtl="0" eaLnBrk="1" latinLnBrk="0" hangingPunct="1"/>
                      <a:endParaRPr lang="en-GB" sz="15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Potential for trapping people can only be overcome by having an attendant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510253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/>
                        <a:t>Close crossing and provide ramped bridge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Costly, but eliminates risk and provides long term solution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34804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7A75AB-7CAB-4F59-9C3A-7DCCF933288F}"/>
              </a:ext>
            </a:extLst>
          </p:cNvPr>
          <p:cNvSpPr txBox="1"/>
          <p:nvPr/>
        </p:nvSpPr>
        <p:spPr>
          <a:xfrm>
            <a:off x="400799" y="655932"/>
            <a:ext cx="4509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Options at Hatches level crossing</a:t>
            </a:r>
          </a:p>
        </p:txBody>
      </p:sp>
    </p:spTree>
    <p:extLst>
      <p:ext uri="{BB962C8B-B14F-4D97-AF65-F5344CB8AC3E}">
        <p14:creationId xmlns:p14="http://schemas.microsoft.com/office/powerpoint/2010/main" val="269617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D2F88-A0AE-4F03-9DEA-B0AA6CBF54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B710B-AD71-4444-A96E-C33F37650366}"/>
              </a:ext>
            </a:extLst>
          </p:cNvPr>
          <p:cNvSpPr txBox="1"/>
          <p:nvPr/>
        </p:nvSpPr>
        <p:spPr>
          <a:xfrm>
            <a:off x="206370" y="294806"/>
            <a:ext cx="646272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Hatches Other Options Considered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6211B-9952-4EA2-8DB6-1B16CFA89E25}"/>
              </a:ext>
            </a:extLst>
          </p:cNvPr>
          <p:cNvSpPr txBox="1"/>
          <p:nvPr/>
        </p:nvSpPr>
        <p:spPr>
          <a:xfrm>
            <a:off x="206369" y="3447727"/>
            <a:ext cx="42613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This option is over the current level crossing. No space for a site compound. 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Would require disruption to The Hatches street for material drop off.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Tree Preservation Order in place to the North-Eastern side.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Not providing level access would prevent less able pedestrians from crossing the tracks.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BBAE1-D9BA-4678-86B8-6D44B7F1624F}"/>
              </a:ext>
            </a:extLst>
          </p:cNvPr>
          <p:cNvSpPr txBox="1"/>
          <p:nvPr/>
        </p:nvSpPr>
        <p:spPr>
          <a:xfrm>
            <a:off x="4467768" y="3421414"/>
            <a:ext cx="4676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Wide ramps nearby </a:t>
            </a:r>
            <a:r>
              <a:rPr lang="en-GB" sz="1400" err="1">
                <a:latin typeface="Network Rail Sans" panose="02000000040000020004" pitchFamily="2" charset="0"/>
              </a:rPr>
              <a:t>Spencers</a:t>
            </a:r>
            <a:r>
              <a:rPr lang="en-GB" sz="1400">
                <a:latin typeface="Network Rail Sans" panose="02000000040000020004" pitchFamily="2" charset="0"/>
              </a:rPr>
              <a:t> Close – more land take needed.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Extensive de-veg required east and west of the tracks. </a:t>
            </a:r>
          </a:p>
          <a:p>
            <a:pPr marL="285750" indent="-285750">
              <a:buFontTx/>
              <a:buChar char="-"/>
            </a:pPr>
            <a:r>
              <a:rPr lang="en-GB" sz="1400">
                <a:latin typeface="Network Rail Sans" panose="02000000040000020004" pitchFamily="2" charset="0"/>
              </a:rPr>
              <a:t>Requires the most man hours  (increasing overall risk).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58F48-DF82-4109-A3E8-0E9B04D3A6E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617" y="1126736"/>
            <a:ext cx="4056149" cy="2148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CA5BC-B505-4017-9751-E5045690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66" y="1028057"/>
            <a:ext cx="3620266" cy="20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0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32F5-8AB6-4AA3-9DEF-2019A16EC3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61C9B-EC63-4A23-AA4E-F278570BDE38}"/>
              </a:ext>
            </a:extLst>
          </p:cNvPr>
          <p:cNvSpPr txBox="1"/>
          <p:nvPr/>
        </p:nvSpPr>
        <p:spPr>
          <a:xfrm>
            <a:off x="391304" y="448918"/>
            <a:ext cx="646272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FB30D-625B-47C6-A341-7DFBAA8602E5}"/>
              </a:ext>
            </a:extLst>
          </p:cNvPr>
          <p:cNvSpPr txBox="1"/>
          <p:nvPr/>
        </p:nvSpPr>
        <p:spPr>
          <a:xfrm>
            <a:off x="507896" y="1381446"/>
            <a:ext cx="7701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Network Rail Sans" panose="02000000040000020004" pitchFamily="2" charset="0"/>
              </a:rPr>
              <a:t>Both crossings are unsafe and something needs to change.</a:t>
            </a:r>
          </a:p>
          <a:p>
            <a:endParaRPr lang="en-GB" sz="2400">
              <a:latin typeface="Network Rail Sans" panose="02000000040000020004" pitchFamily="2" charset="0"/>
            </a:endParaRPr>
          </a:p>
          <a:p>
            <a:r>
              <a:rPr lang="en-GB" sz="2400">
                <a:latin typeface="Network Rail Sans" panose="02000000040000020004" pitchFamily="2" charset="0"/>
              </a:rPr>
              <a:t>We propose to close the level crossings.</a:t>
            </a:r>
          </a:p>
          <a:p>
            <a:endParaRPr lang="en-GB" sz="2400">
              <a:latin typeface="Network Rail Sans" panose="02000000040000020004" pitchFamily="2" charset="0"/>
            </a:endParaRPr>
          </a:p>
          <a:p>
            <a:r>
              <a:rPr lang="en-GB" sz="2400">
                <a:latin typeface="Network Rail Sans" panose="02000000040000020004" pitchFamily="2" charset="0"/>
              </a:rPr>
              <a:t>Both are being offered alternative methods of crossing the line in a safe manner.</a:t>
            </a:r>
          </a:p>
          <a:p>
            <a:endParaRPr lang="en-GB" sz="2400">
              <a:latin typeface="Network Rail Sans" panose="02000000040000020004" pitchFamily="2" charset="0"/>
            </a:endParaRPr>
          </a:p>
          <a:p>
            <a:endParaRPr lang="en-GB" sz="2400">
              <a:latin typeface="Network Rail Sans" panose="02000000040000020004" pitchFamily="2" charset="0"/>
            </a:endParaRPr>
          </a:p>
          <a:p>
            <a:endParaRPr lang="en-GB" sz="2400">
              <a:latin typeface="Network Rail Sans" panose="02000000040000020004" pitchFamily="2" charset="0"/>
            </a:endParaRPr>
          </a:p>
          <a:p>
            <a:endParaRPr lang="en-GB" sz="2400">
              <a:latin typeface="Network Rail Sans" panose="02000000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0A3BF-0ECD-4B15-9500-EA604065A031}"/>
              </a:ext>
            </a:extLst>
          </p:cNvPr>
          <p:cNvSpPr txBox="1"/>
          <p:nvPr/>
        </p:nvSpPr>
        <p:spPr>
          <a:xfrm>
            <a:off x="934949" y="4369184"/>
            <a:ext cx="646272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GB" sz="3600" b="1">
                <a:solidFill>
                  <a:srgbClr val="FF0000"/>
                </a:solidFill>
                <a:latin typeface="Network Rail Sans" panose="02000000040000020004" pitchFamily="2" charset="0"/>
              </a:rPr>
              <a:t>Any Questions?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BF73CFB-E2E2-4B1F-B39D-5E838CD277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974FF-0F6B-438B-BFD8-4788711CBD31}"/>
              </a:ext>
            </a:extLst>
          </p:cNvPr>
          <p:cNvSpPr txBox="1"/>
          <p:nvPr/>
        </p:nvSpPr>
        <p:spPr>
          <a:xfrm>
            <a:off x="102742" y="6271490"/>
            <a:ext cx="82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Email: Lilli.slade@networkrail.co.uk</a:t>
            </a:r>
          </a:p>
        </p:txBody>
      </p:sp>
    </p:spTree>
    <p:extLst>
      <p:ext uri="{BB962C8B-B14F-4D97-AF65-F5344CB8AC3E}">
        <p14:creationId xmlns:p14="http://schemas.microsoft.com/office/powerpoint/2010/main" val="224251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A3EB80-D9CE-468D-9290-020B10BDC883}"/>
              </a:ext>
            </a:extLst>
          </p:cNvPr>
          <p:cNvSpPr txBox="1"/>
          <p:nvPr/>
        </p:nvSpPr>
        <p:spPr>
          <a:xfrm>
            <a:off x="697099" y="971550"/>
            <a:ext cx="57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Objectives of the scheme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57FB0-4E51-4BAD-9D79-6120DD7E1AD2}"/>
              </a:ext>
            </a:extLst>
          </p:cNvPr>
          <p:cNvSpPr/>
          <p:nvPr/>
        </p:nvSpPr>
        <p:spPr>
          <a:xfrm>
            <a:off x="593442" y="1704506"/>
            <a:ext cx="575454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>
                <a:latin typeface="Network Rail Sans" panose="02000000040000020004" pitchFamily="2" charset="0"/>
              </a:rPr>
              <a:t>The key risk driver at these locations is safety.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Network Rail has a strict statutory duty to run a </a:t>
            </a:r>
            <a:r>
              <a:rPr lang="en-GB" sz="1350" i="1">
                <a:latin typeface="Network Rail Sans" panose="02000000040000020004" pitchFamily="2" charset="0"/>
              </a:rPr>
              <a:t>safe </a:t>
            </a:r>
            <a:r>
              <a:rPr lang="en-GB" sz="1350">
                <a:latin typeface="Network Rail Sans" panose="02000000040000020004" pitchFamily="2" charset="0"/>
              </a:rPr>
              <a:t>railway network and eliminate risks from it.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Level crossings are one of the key sources of catastrophic risk, we have a funded strategy to reduce it.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Farnborough North and Hatches are high risk footpath level crossings [ located in the surrey heath and Hampshire districts. Both routes serve as public rights of way routes] within our strategy.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Both crossings have significant and irremovable safety issues e.g. restricted sighting of trains at Hatches currently mitigated by trains sounding</a:t>
            </a:r>
            <a:br>
              <a:rPr lang="en-GB" sz="1350">
                <a:latin typeface="Network Rail Sans" panose="02000000040000020004" pitchFamily="2" charset="0"/>
              </a:rPr>
            </a:br>
            <a:r>
              <a:rPr lang="en-GB" sz="1350">
                <a:latin typeface="Network Rail Sans" panose="02000000040000020004" pitchFamily="2" charset="0"/>
              </a:rPr>
              <a:t> their horns.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317C7F-0E8A-4414-8835-F49DBB248E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6B2B6-FFF8-4437-8217-0BD09A30D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833" y="4413539"/>
            <a:ext cx="2967199" cy="2336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27D97-D20A-459E-B68A-0BCA4056F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728" y="948213"/>
            <a:ext cx="2736305" cy="309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0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2A0738-D000-47D4-A1B5-D5EF0984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58865"/>
            <a:ext cx="7468272" cy="42243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D2F88-A0AE-4F03-9DEA-B0AA6CBF54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B710B-AD71-4444-A96E-C33F37650366}"/>
              </a:ext>
            </a:extLst>
          </p:cNvPr>
          <p:cNvSpPr txBox="1"/>
          <p:nvPr/>
        </p:nvSpPr>
        <p:spPr>
          <a:xfrm>
            <a:off x="125498" y="497824"/>
            <a:ext cx="7785603" cy="2032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Introduction to Farnborough North</a:t>
            </a:r>
          </a:p>
          <a:p>
            <a:pPr defTabSz="685800">
              <a:lnSpc>
                <a:spcPct val="150000"/>
              </a:lnSpc>
            </a:pPr>
            <a:endParaRPr lang="en-GB" sz="3200" b="1" i="1">
              <a:solidFill>
                <a:srgbClr val="005172"/>
              </a:solidFill>
              <a:latin typeface="Arial" panose="020B0604020202020204"/>
            </a:endParaRPr>
          </a:p>
          <a:p>
            <a:pPr defTabSz="685800">
              <a:lnSpc>
                <a:spcPct val="150000"/>
              </a:lnSpc>
            </a:pPr>
            <a:endParaRPr lang="en-GB" sz="3200" b="1" i="1">
              <a:solidFill>
                <a:srgbClr val="005172"/>
              </a:solidFill>
              <a:latin typeface="Arial" panose="020B0604020202020204"/>
            </a:endParaRP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94D727FC-30FF-46BB-9000-C52FAFA07591}"/>
              </a:ext>
            </a:extLst>
          </p:cNvPr>
          <p:cNvSpPr txBox="1">
            <a:spLocks/>
          </p:cNvSpPr>
          <p:nvPr/>
        </p:nvSpPr>
        <p:spPr>
          <a:xfrm>
            <a:off x="710208" y="6356351"/>
            <a:ext cx="1269504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2C46E5-B0C7-485D-87DF-B3117C2301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Swis721 BT"/>
              </a:rPr>
              <a:pPr/>
              <a:t>05/05/2022</a:t>
            </a:fld>
            <a:endParaRPr lang="en-GB">
              <a:solidFill>
                <a:prstClr val="black">
                  <a:tint val="75000"/>
                </a:prstClr>
              </a:solidFill>
              <a:latin typeface="Swis721 B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3879F7-7246-4874-8D9D-2658DCD0288E}"/>
              </a:ext>
            </a:extLst>
          </p:cNvPr>
          <p:cNvSpPr/>
          <p:nvPr/>
        </p:nvSpPr>
        <p:spPr>
          <a:xfrm>
            <a:off x="881299" y="2433614"/>
            <a:ext cx="632994" cy="6480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C02B2F-797C-409D-BAD5-C8120DEE08C8}"/>
              </a:ext>
            </a:extLst>
          </p:cNvPr>
          <p:cNvSpPr/>
          <p:nvPr/>
        </p:nvSpPr>
        <p:spPr>
          <a:xfrm>
            <a:off x="7112130" y="3418310"/>
            <a:ext cx="632994" cy="6480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57E115-AAB5-41BA-94EA-E6B463159430}"/>
              </a:ext>
            </a:extLst>
          </p:cNvPr>
          <p:cNvSpPr/>
          <p:nvPr/>
        </p:nvSpPr>
        <p:spPr>
          <a:xfrm>
            <a:off x="2216618" y="2109578"/>
            <a:ext cx="632994" cy="6480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988FB2-EDBD-4205-9EA9-5D8FA37E9AB9}"/>
              </a:ext>
            </a:extLst>
          </p:cNvPr>
          <p:cNvSpPr/>
          <p:nvPr/>
        </p:nvSpPr>
        <p:spPr>
          <a:xfrm>
            <a:off x="6489741" y="1509890"/>
            <a:ext cx="632994" cy="6480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962E3F62-F088-4D35-AD16-0C2A904E0F8E}"/>
              </a:ext>
            </a:extLst>
          </p:cNvPr>
          <p:cNvSpPr/>
          <p:nvPr/>
        </p:nvSpPr>
        <p:spPr>
          <a:xfrm>
            <a:off x="2508494" y="2372296"/>
            <a:ext cx="911378" cy="3414427"/>
          </a:xfrm>
          <a:custGeom>
            <a:avLst/>
            <a:gdLst>
              <a:gd name="connsiteX0" fmla="*/ 0 w 1195927"/>
              <a:gd name="connsiteY0" fmla="*/ 0 h 4211391"/>
              <a:gd name="connsiteX1" fmla="*/ 206062 w 1195927"/>
              <a:gd name="connsiteY1" fmla="*/ 669701 h 4211391"/>
              <a:gd name="connsiteX2" fmla="*/ 682581 w 1195927"/>
              <a:gd name="connsiteY2" fmla="*/ 1081825 h 4211391"/>
              <a:gd name="connsiteX3" fmla="*/ 1017431 w 1195927"/>
              <a:gd name="connsiteY3" fmla="*/ 1378039 h 4211391"/>
              <a:gd name="connsiteX4" fmla="*/ 1017431 w 1195927"/>
              <a:gd name="connsiteY4" fmla="*/ 1854557 h 4211391"/>
              <a:gd name="connsiteX5" fmla="*/ 1017431 w 1195927"/>
              <a:gd name="connsiteY5" fmla="*/ 2305318 h 4211391"/>
              <a:gd name="connsiteX6" fmla="*/ 1159099 w 1195927"/>
              <a:gd name="connsiteY6" fmla="*/ 2640169 h 4211391"/>
              <a:gd name="connsiteX7" fmla="*/ 1184857 w 1195927"/>
              <a:gd name="connsiteY7" fmla="*/ 3090929 h 4211391"/>
              <a:gd name="connsiteX8" fmla="*/ 1004553 w 1195927"/>
              <a:gd name="connsiteY8" fmla="*/ 3464416 h 4211391"/>
              <a:gd name="connsiteX9" fmla="*/ 965916 w 1195927"/>
              <a:gd name="connsiteY9" fmla="*/ 3812146 h 4211391"/>
              <a:gd name="connsiteX10" fmla="*/ 965916 w 1195927"/>
              <a:gd name="connsiteY10" fmla="*/ 4211391 h 421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5927" h="4211391">
                <a:moveTo>
                  <a:pt x="0" y="0"/>
                </a:moveTo>
                <a:cubicBezTo>
                  <a:pt x="46149" y="244698"/>
                  <a:pt x="92299" y="489397"/>
                  <a:pt x="206062" y="669701"/>
                </a:cubicBezTo>
                <a:cubicBezTo>
                  <a:pt x="319826" y="850005"/>
                  <a:pt x="547353" y="963769"/>
                  <a:pt x="682581" y="1081825"/>
                </a:cubicBezTo>
                <a:cubicBezTo>
                  <a:pt x="817809" y="1199881"/>
                  <a:pt x="961623" y="1249250"/>
                  <a:pt x="1017431" y="1378039"/>
                </a:cubicBezTo>
                <a:cubicBezTo>
                  <a:pt x="1073239" y="1506828"/>
                  <a:pt x="1017431" y="1854557"/>
                  <a:pt x="1017431" y="1854557"/>
                </a:cubicBezTo>
                <a:cubicBezTo>
                  <a:pt x="1017431" y="2009103"/>
                  <a:pt x="993820" y="2174383"/>
                  <a:pt x="1017431" y="2305318"/>
                </a:cubicBezTo>
                <a:cubicBezTo>
                  <a:pt x="1041042" y="2436253"/>
                  <a:pt x="1131195" y="2509234"/>
                  <a:pt x="1159099" y="2640169"/>
                </a:cubicBezTo>
                <a:cubicBezTo>
                  <a:pt x="1187003" y="2771104"/>
                  <a:pt x="1210615" y="2953555"/>
                  <a:pt x="1184857" y="3090929"/>
                </a:cubicBezTo>
                <a:cubicBezTo>
                  <a:pt x="1159099" y="3228303"/>
                  <a:pt x="1041043" y="3344213"/>
                  <a:pt x="1004553" y="3464416"/>
                </a:cubicBezTo>
                <a:cubicBezTo>
                  <a:pt x="968063" y="3584619"/>
                  <a:pt x="972355" y="3687650"/>
                  <a:pt x="965916" y="3812146"/>
                </a:cubicBezTo>
                <a:cubicBezTo>
                  <a:pt x="959477" y="3936642"/>
                  <a:pt x="962696" y="4074016"/>
                  <a:pt x="965916" y="4211391"/>
                </a:cubicBezTo>
              </a:path>
            </a:pathLst>
          </a:custGeom>
          <a:noFill/>
          <a:ln w="38100" cap="flat" cmpd="sng" algn="ctr">
            <a:solidFill>
              <a:srgbClr val="E351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1A022B-3334-4FD7-89B4-F20A1B7E2316}"/>
              </a:ext>
            </a:extLst>
          </p:cNvPr>
          <p:cNvCxnSpPr>
            <a:cxnSpLocks/>
          </p:cNvCxnSpPr>
          <p:nvPr/>
        </p:nvCxnSpPr>
        <p:spPr>
          <a:xfrm flipV="1">
            <a:off x="1115616" y="3081686"/>
            <a:ext cx="82180" cy="33662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21B46C-4FE1-4A9B-B37F-1B88A567365C}"/>
              </a:ext>
            </a:extLst>
          </p:cNvPr>
          <p:cNvCxnSpPr>
            <a:cxnSpLocks/>
          </p:cNvCxnSpPr>
          <p:nvPr/>
        </p:nvCxnSpPr>
        <p:spPr>
          <a:xfrm flipH="1">
            <a:off x="2756912" y="1863527"/>
            <a:ext cx="334576" cy="340959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6347EB-1CA1-411F-930D-F2A845CA2409}"/>
              </a:ext>
            </a:extLst>
          </p:cNvPr>
          <p:cNvCxnSpPr>
            <a:cxnSpLocks/>
          </p:cNvCxnSpPr>
          <p:nvPr/>
        </p:nvCxnSpPr>
        <p:spPr>
          <a:xfrm flipH="1" flipV="1">
            <a:off x="7030035" y="2063054"/>
            <a:ext cx="398592" cy="15025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DFC78D5-0FD9-40F3-ACAD-AD89D74BEC77}"/>
              </a:ext>
            </a:extLst>
          </p:cNvPr>
          <p:cNvCxnSpPr>
            <a:cxnSpLocks/>
          </p:cNvCxnSpPr>
          <p:nvPr/>
        </p:nvCxnSpPr>
        <p:spPr>
          <a:xfrm flipH="1">
            <a:off x="7652424" y="3081686"/>
            <a:ext cx="447968" cy="431532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DA21263-01FC-4612-8C9D-C447417DB8F5}"/>
              </a:ext>
            </a:extLst>
          </p:cNvPr>
          <p:cNvCxnSpPr>
            <a:cxnSpLocks/>
          </p:cNvCxnSpPr>
          <p:nvPr/>
        </p:nvCxnSpPr>
        <p:spPr>
          <a:xfrm flipV="1">
            <a:off x="2498056" y="4241355"/>
            <a:ext cx="785790" cy="1259089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sp>
        <p:nvSpPr>
          <p:cNvPr id="17" name="Freeform 25">
            <a:extLst>
              <a:ext uri="{FF2B5EF4-FFF2-40B4-BE49-F238E27FC236}">
                <a16:creationId xmlns:a16="http://schemas.microsoft.com/office/drawing/2014/main" id="{687FA587-E7C6-4C96-8FDF-307BA1041E2F}"/>
              </a:ext>
            </a:extLst>
          </p:cNvPr>
          <p:cNvSpPr/>
          <p:nvPr/>
        </p:nvSpPr>
        <p:spPr>
          <a:xfrm rot="379675">
            <a:off x="6590600" y="1838684"/>
            <a:ext cx="790798" cy="1635938"/>
          </a:xfrm>
          <a:custGeom>
            <a:avLst/>
            <a:gdLst>
              <a:gd name="connsiteX0" fmla="*/ 0 w 1030309"/>
              <a:gd name="connsiteY0" fmla="*/ 0 h 2137893"/>
              <a:gd name="connsiteX1" fmla="*/ 437881 w 1030309"/>
              <a:gd name="connsiteY1" fmla="*/ 837127 h 2137893"/>
              <a:gd name="connsiteX2" fmla="*/ 734095 w 1030309"/>
              <a:gd name="connsiteY2" fmla="*/ 1700011 h 2137893"/>
              <a:gd name="connsiteX3" fmla="*/ 1030309 w 1030309"/>
              <a:gd name="connsiteY3" fmla="*/ 2137893 h 21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309" h="2137893">
                <a:moveTo>
                  <a:pt x="0" y="0"/>
                </a:moveTo>
                <a:cubicBezTo>
                  <a:pt x="157766" y="276896"/>
                  <a:pt x="315532" y="553792"/>
                  <a:pt x="437881" y="837127"/>
                </a:cubicBezTo>
                <a:cubicBezTo>
                  <a:pt x="560230" y="1120462"/>
                  <a:pt x="635357" y="1483217"/>
                  <a:pt x="734095" y="1700011"/>
                </a:cubicBezTo>
                <a:cubicBezTo>
                  <a:pt x="832833" y="1916805"/>
                  <a:pt x="931571" y="2027349"/>
                  <a:pt x="1030309" y="2137893"/>
                </a:cubicBezTo>
              </a:path>
            </a:pathLst>
          </a:custGeom>
          <a:noFill/>
          <a:ln w="381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s721 B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8836-D666-4015-A320-6697AA128CA4}"/>
              </a:ext>
            </a:extLst>
          </p:cNvPr>
          <p:cNvSpPr txBox="1"/>
          <p:nvPr/>
        </p:nvSpPr>
        <p:spPr>
          <a:xfrm>
            <a:off x="3091488" y="1495450"/>
            <a:ext cx="2244162" cy="76944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E2098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s721 BT"/>
              </a:rPr>
              <a:t>To facilitate UWC closure, existing bridge (“The Hatches”) requires replacement. – existing GRIP 2 report by Hampshire 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EC299-2917-4D35-9308-3ED0BE32FF8A}"/>
              </a:ext>
            </a:extLst>
          </p:cNvPr>
          <p:cNvSpPr txBox="1"/>
          <p:nvPr/>
        </p:nvSpPr>
        <p:spPr>
          <a:xfrm>
            <a:off x="7484299" y="1480044"/>
            <a:ext cx="1623114" cy="1477328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E2098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s721 BT"/>
              </a:rPr>
              <a:t>Hatches Pedestrian Crossing – Closure of crossing with Stepped or Ramped FB at existing location or Spencer’s Close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E20980"/>
                </a:solidFill>
                <a:effectLst/>
                <a:uLnTx/>
                <a:uFillTx/>
                <a:latin typeface="Swis721 BT"/>
              </a:rPr>
              <a:t>ELR: AAV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E20980"/>
                </a:solidFill>
                <a:effectLst/>
                <a:uLnTx/>
                <a:uFillTx/>
                <a:latin typeface="Swis721 BT"/>
              </a:rPr>
              <a:t>38m 35ch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0FE71-A9D6-402A-875F-07BDFD627695}"/>
              </a:ext>
            </a:extLst>
          </p:cNvPr>
          <p:cNvSpPr txBox="1"/>
          <p:nvPr/>
        </p:nvSpPr>
        <p:spPr>
          <a:xfrm>
            <a:off x="901241" y="5432449"/>
            <a:ext cx="2116826" cy="76944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E2098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s721 BT"/>
              </a:rPr>
              <a:t>To facilitate UWC closure, existing access road requires upgrading – existing GRIP 2 report by Hampshire CC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F154A6-0AED-4DC0-8103-C62C15A77502}"/>
              </a:ext>
            </a:extLst>
          </p:cNvPr>
          <p:cNvSpPr txBox="1"/>
          <p:nvPr/>
        </p:nvSpPr>
        <p:spPr>
          <a:xfrm>
            <a:off x="316251" y="3372877"/>
            <a:ext cx="1680910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E209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Farnborough North Pedestrian &amp; UWC Crossing - Closure of pedestrian crossing with AFA style station FB </a:t>
            </a:r>
            <a:br>
              <a:rPr lang="en-GB" sz="1100"/>
            </a:br>
            <a:r>
              <a:rPr lang="en-GB" sz="1200" b="1">
                <a:solidFill>
                  <a:srgbClr val="E20980"/>
                </a:solidFill>
              </a:rPr>
              <a:t>ELR:GTW2 </a:t>
            </a:r>
          </a:p>
          <a:p>
            <a:pPr algn="ctr"/>
            <a:r>
              <a:rPr lang="en-GB" sz="1200" b="1">
                <a:solidFill>
                  <a:srgbClr val="E20980"/>
                </a:solidFill>
              </a:rPr>
              <a:t>53m 11ch </a:t>
            </a:r>
          </a:p>
        </p:txBody>
      </p:sp>
    </p:spTree>
    <p:extLst>
      <p:ext uri="{BB962C8B-B14F-4D97-AF65-F5344CB8AC3E}">
        <p14:creationId xmlns:p14="http://schemas.microsoft.com/office/powerpoint/2010/main" val="194605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D95D1-A71F-4649-ABE2-E1000F0BF7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887A16-05AC-4BF9-BF09-FFA8DF3F2370}"/>
              </a:ext>
            </a:extLst>
          </p:cNvPr>
          <p:cNvSpPr txBox="1"/>
          <p:nvPr/>
        </p:nvSpPr>
        <p:spPr>
          <a:xfrm>
            <a:off x="0" y="207500"/>
            <a:ext cx="7605990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Proposed diversion route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8C1480-327B-4C53-8805-E0685790A407}"/>
              </a:ext>
            </a:extLst>
          </p:cNvPr>
          <p:cNvGrpSpPr/>
          <p:nvPr/>
        </p:nvGrpSpPr>
        <p:grpSpPr>
          <a:xfrm>
            <a:off x="186967" y="908720"/>
            <a:ext cx="8849529" cy="4071549"/>
            <a:chOff x="0" y="1556792"/>
            <a:chExt cx="9144000" cy="4752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E87CAC-F9A9-4ADC-AA50-AE79A3B8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56792"/>
              <a:ext cx="9144000" cy="4752528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A14EDEC-744D-45AE-A3D3-EB6011EE8F1F}"/>
                </a:ext>
              </a:extLst>
            </p:cNvPr>
            <p:cNvSpPr/>
            <p:nvPr/>
          </p:nvSpPr>
          <p:spPr>
            <a:xfrm>
              <a:off x="7524328" y="4293096"/>
              <a:ext cx="288032" cy="28803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1546BC-B5D4-4333-A7EA-50F5D0C6565F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6804248" y="2132856"/>
              <a:ext cx="720080" cy="230425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8AC5EF-6614-413D-98D1-D93ABA2A4ED3}"/>
                </a:ext>
              </a:extLst>
            </p:cNvPr>
            <p:cNvCxnSpPr/>
            <p:nvPr/>
          </p:nvCxnSpPr>
          <p:spPr>
            <a:xfrm flipH="1" flipV="1">
              <a:off x="5292080" y="1916832"/>
              <a:ext cx="1512168" cy="216024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C61216-CB75-40FA-9437-AAE613769BE0}"/>
                </a:ext>
              </a:extLst>
            </p:cNvPr>
            <p:cNvCxnSpPr/>
            <p:nvPr/>
          </p:nvCxnSpPr>
          <p:spPr>
            <a:xfrm flipH="1">
              <a:off x="2555776" y="1916832"/>
              <a:ext cx="2736304" cy="504056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9FDE5B-8735-4F78-8B1C-DF07BC558ACC}"/>
                </a:ext>
              </a:extLst>
            </p:cNvPr>
            <p:cNvCxnSpPr/>
            <p:nvPr/>
          </p:nvCxnSpPr>
          <p:spPr>
            <a:xfrm flipH="1">
              <a:off x="539552" y="2492896"/>
              <a:ext cx="1944216" cy="792088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8D31D39-C740-40F6-A4C5-FD7378A522F1}"/>
                </a:ext>
              </a:extLst>
            </p:cNvPr>
            <p:cNvCxnSpPr>
              <a:endCxn id="5" idx="5"/>
            </p:cNvCxnSpPr>
            <p:nvPr/>
          </p:nvCxnSpPr>
          <p:spPr>
            <a:xfrm flipH="1">
              <a:off x="7770179" y="3861048"/>
              <a:ext cx="868003" cy="677899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8334B7-3A2D-4509-8C24-40439E63400F}"/>
              </a:ext>
            </a:extLst>
          </p:cNvPr>
          <p:cNvSpPr txBox="1"/>
          <p:nvPr/>
        </p:nvSpPr>
        <p:spPr>
          <a:xfrm>
            <a:off x="38412" y="5124589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>
                <a:latin typeface="Network Rail Sans" panose="02000000040000020004" pitchFamily="2" charset="0"/>
              </a:rPr>
              <a:t>This image shows the new diversion route. A new footpath will be created to the east of the fisheries to connect up to the existing footpath at Hatches.</a:t>
            </a:r>
          </a:p>
        </p:txBody>
      </p:sp>
    </p:spTree>
    <p:extLst>
      <p:ext uri="{BB962C8B-B14F-4D97-AF65-F5344CB8AC3E}">
        <p14:creationId xmlns:p14="http://schemas.microsoft.com/office/powerpoint/2010/main" val="362446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D2F88-A0AE-4F03-9DEA-B0AA6CBF54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229EAAAC-928A-40C1-AC39-D34FD1799CA9}" type="slidenum">
              <a:rPr lang="en-GB"/>
              <a:pPr defTabSz="68580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B710B-AD71-4444-A96E-C33F37650366}"/>
              </a:ext>
            </a:extLst>
          </p:cNvPr>
          <p:cNvSpPr txBox="1"/>
          <p:nvPr/>
        </p:nvSpPr>
        <p:spPr>
          <a:xfrm>
            <a:off x="259482" y="662670"/>
            <a:ext cx="56007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Farnborough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North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LX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ED55EA9-3384-4323-8078-85169EA279FC}"/>
              </a:ext>
            </a:extLst>
          </p:cNvPr>
          <p:cNvSpPr txBox="1">
            <a:spLocks/>
          </p:cNvSpPr>
          <p:nvPr/>
        </p:nvSpPr>
        <p:spPr>
          <a:xfrm>
            <a:off x="115340" y="1925276"/>
            <a:ext cx="2944492" cy="456050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50">
                <a:latin typeface="Network Rail Sans" panose="02000000040000020004" pitchFamily="2" charset="0"/>
              </a:rPr>
              <a:t>Farnborough North LX is located to South of Farnborough North station. </a:t>
            </a:r>
          </a:p>
          <a:p>
            <a:r>
              <a:rPr lang="en-GB" sz="1350">
                <a:latin typeface="Network Rail Sans" panose="02000000040000020004" pitchFamily="2" charset="0"/>
              </a:rPr>
              <a:t>The Level Crossing is pedestrian &amp; user worked with a site keeper in place.</a:t>
            </a:r>
          </a:p>
          <a:p>
            <a:r>
              <a:rPr lang="en-GB" sz="1350">
                <a:latin typeface="Network Rail Sans" panose="02000000040000020004" pitchFamily="2" charset="0"/>
              </a:rPr>
              <a:t>Existing pedestrian crossing has a MSL warning system in place with wicket gates.</a:t>
            </a:r>
          </a:p>
          <a:p>
            <a:r>
              <a:rPr lang="en-GB" sz="1350">
                <a:latin typeface="Network Rail Sans" panose="02000000040000020004" pitchFamily="2" charset="0"/>
              </a:rPr>
              <a:t>Crossings links residential areas of Frimley Green &amp; Farnborough North</a:t>
            </a:r>
            <a:r>
              <a:rPr lang="en-GB" sz="180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3D8EE-FCAD-411B-901C-316F373C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925276"/>
            <a:ext cx="5184576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3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2CFE5-F99F-49C7-8DA0-B31C154117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83A39-40C1-4CA3-B699-E356D141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82" y="188640"/>
            <a:ext cx="7100055" cy="3842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4CC6C-B6D8-4EC3-B814-4FD7C12F0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2" y="3429000"/>
            <a:ext cx="6588224" cy="3396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B1B62-1FE5-4754-9453-18C42A1E0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909" y="3429000"/>
            <a:ext cx="6078009" cy="33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7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1E4673-55BD-4820-9FA5-B1732A72D6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D8866-45F6-466F-A3B5-F5B84BFE3D67}"/>
              </a:ext>
            </a:extLst>
          </p:cNvPr>
          <p:cNvSpPr txBox="1"/>
          <p:nvPr/>
        </p:nvSpPr>
        <p:spPr>
          <a:xfrm>
            <a:off x="395536" y="54868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Public right of</a:t>
            </a:r>
            <a:r>
              <a:rPr lang="en-GB" sz="2400"/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way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17BE4-D6AA-4E5B-9D82-6321937C282A}"/>
              </a:ext>
            </a:extLst>
          </p:cNvPr>
          <p:cNvSpPr/>
          <p:nvPr/>
        </p:nvSpPr>
        <p:spPr>
          <a:xfrm>
            <a:off x="467544" y="1150815"/>
            <a:ext cx="4176464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>
                <a:latin typeface="Network Rail Sans" panose="02000000040000020004" pitchFamily="2" charset="0"/>
              </a:rPr>
              <a:t>Farnborough North 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Farnborough North level crossing carries bridleway 24. This scheme includes downgrading of it where it crosses the railway, to a footpath status and diversion onto a new footbridge. 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Bridleway 24 is subject to a Traffic Regulation Order (TRO) which limits the use to footpath status only.  </a:t>
            </a:r>
          </a:p>
          <a:p>
            <a:endParaRPr lang="en-GB" sz="1350">
              <a:latin typeface="Network Rail Sans" panose="02000000040000020004" pitchFamily="2" charset="0"/>
            </a:endParaRPr>
          </a:p>
          <a:p>
            <a:r>
              <a:rPr lang="en-GB" sz="1350">
                <a:latin typeface="Network Rail Sans" panose="02000000040000020004" pitchFamily="2" charset="0"/>
              </a:rPr>
              <a:t>The new bridge at Farnborough North will include cycle gutters making it accessible for cyclists.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C3808-E11E-42CA-9159-0AA9306EC4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588" y="2312876"/>
            <a:ext cx="376395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8B7B6-152F-477F-9FFA-2FD2C82F89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78524-9EBB-442A-A7A3-7FD5BD81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764704"/>
            <a:ext cx="8424936" cy="4949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B5C5-E36B-41EA-A3FF-E48EE3EA5A2B}"/>
              </a:ext>
            </a:extLst>
          </p:cNvPr>
          <p:cNvSpPr txBox="1"/>
          <p:nvPr/>
        </p:nvSpPr>
        <p:spPr>
          <a:xfrm>
            <a:off x="251520" y="0"/>
            <a:ext cx="56007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Farnborough</a:t>
            </a:r>
            <a:r>
              <a:rPr lang="en-GB" sz="3200" b="1" i="1">
                <a:solidFill>
                  <a:srgbClr val="005172"/>
                </a:solidFill>
                <a:latin typeface="Arial" panose="020B0604020202020204"/>
              </a:rPr>
              <a:t> </a:t>
            </a:r>
            <a:r>
              <a:rPr lang="en-GB" sz="2400" b="1">
                <a:solidFill>
                  <a:srgbClr val="3A6273"/>
                </a:solidFill>
                <a:latin typeface="Network Rail Sans" panose="02000000040000020004" pitchFamily="2" charset="0"/>
              </a:rPr>
              <a:t>North Selected Option</a:t>
            </a:r>
          </a:p>
        </p:txBody>
      </p:sp>
    </p:spTree>
    <p:extLst>
      <p:ext uri="{BB962C8B-B14F-4D97-AF65-F5344CB8AC3E}">
        <p14:creationId xmlns:p14="http://schemas.microsoft.com/office/powerpoint/2010/main" val="2951209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etwork Rail">
      <a:dk1>
        <a:sysClr val="windowText" lastClr="000000"/>
      </a:dk1>
      <a:lt1>
        <a:sysClr val="window" lastClr="FFFFFF"/>
      </a:lt1>
      <a:dk2>
        <a:srgbClr val="005172"/>
      </a:dk2>
      <a:lt2>
        <a:srgbClr val="E7E6E6"/>
      </a:lt2>
      <a:accent1>
        <a:srgbClr val="005172"/>
      </a:accent1>
      <a:accent2>
        <a:srgbClr val="F07E23"/>
      </a:accent2>
      <a:accent3>
        <a:srgbClr val="C3D3E1"/>
      </a:accent3>
      <a:accent4>
        <a:srgbClr val="003C55"/>
      </a:accent4>
      <a:accent5>
        <a:srgbClr val="11BAFF"/>
      </a:accent5>
      <a:accent6>
        <a:srgbClr val="456B8C"/>
      </a:accent6>
      <a:hlink>
        <a:srgbClr val="F07E23"/>
      </a:hlink>
      <a:folHlink>
        <a:srgbClr val="00283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9AB99B49-7C51-4641-A658-12EAB32B26BF}" vid="{743D7A7F-C375-4659-AAD2-46A87105F4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7FF9602180F4EA97DEC9750B567DD" ma:contentTypeVersion="9" ma:contentTypeDescription="Create a new document." ma:contentTypeScope="" ma:versionID="a7b6fdb12cbad4a8d53421899d8ba1f1">
  <xsd:schema xmlns:xsd="http://www.w3.org/2001/XMLSchema" xmlns:xs="http://www.w3.org/2001/XMLSchema" xmlns:p="http://schemas.microsoft.com/office/2006/metadata/properties" xmlns:ns2="7665fdc1-778a-4772-b983-7567050bff5c" targetNamespace="http://schemas.microsoft.com/office/2006/metadata/properties" ma:root="true" ma:fieldsID="8dcc96d8996b252122b77d2de4e18d31" ns2:_="">
    <xsd:import namespace="7665fdc1-778a-4772-b983-7567050bff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5fdc1-778a-4772-b983-7567050bf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2687F-D44F-4441-8D9B-6C0A83EE1FA2}">
  <ds:schemaRefs>
    <ds:schemaRef ds:uri="7665fdc1-778a-4772-b983-7567050bff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03E6DF-DA0B-41D7-9B95-B19FA17DA9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53B8F6-8A25-4C14-91B0-947B7D8E10FA}">
  <ds:schemaRefs>
    <ds:schemaRef ds:uri="7665fdc1-778a-4772-b983-7567050bff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28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Osborne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Hearnden</dc:creator>
  <cp:revision>1</cp:revision>
  <cp:lastPrinted>2022-04-05T13:18:53Z</cp:lastPrinted>
  <dcterms:created xsi:type="dcterms:W3CDTF">2019-04-12T08:48:06Z</dcterms:created>
  <dcterms:modified xsi:type="dcterms:W3CDTF">2022-05-05T11:25:40Z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0x010100A037FF9602180F4EA97DEC9750B567DD</vt:lpwstr>
  </property>
  <property fmtid="{D5CDD505-2E9C-101B-9397-08002B2CF9AE}" pid="3" name="MSIP_Label_8577031b-11bc-4db9-b655-7d79027ad570_Enabled">
    <vt:lpwstr>true</vt:lpwstr>
  </property>
  <property fmtid="{D5CDD505-2E9C-101B-9397-08002B2CF9AE}" pid="4" name="MSIP_Label_8577031b-11bc-4db9-b655-7d79027ad570_SetDate">
    <vt:lpwstr>2022-04-05T09:56:12Z</vt:lpwstr>
  </property>
  <property fmtid="{D5CDD505-2E9C-101B-9397-08002B2CF9AE}" pid="5" name="MSIP_Label_8577031b-11bc-4db9-b655-7d79027ad570_Method">
    <vt:lpwstr>Standard</vt:lpwstr>
  </property>
  <property fmtid="{D5CDD505-2E9C-101B-9397-08002B2CF9AE}" pid="6" name="MSIP_Label_8577031b-11bc-4db9-b655-7d79027ad570_Name">
    <vt:lpwstr>8577031b-11bc-4db9-b655-7d79027ad570</vt:lpwstr>
  </property>
  <property fmtid="{D5CDD505-2E9C-101B-9397-08002B2CF9AE}" pid="7" name="MSIP_Label_8577031b-11bc-4db9-b655-7d79027ad570_SiteId">
    <vt:lpwstr>c22cc3e1-5d7f-4f4d-be03-d5a158cc9409</vt:lpwstr>
  </property>
  <property fmtid="{D5CDD505-2E9C-101B-9397-08002B2CF9AE}" pid="8" name="MSIP_Label_8577031b-11bc-4db9-b655-7d79027ad570_ActionId">
    <vt:lpwstr>95a2e32b-852b-4d1c-b9e7-f0863531a560</vt:lpwstr>
  </property>
  <property fmtid="{D5CDD505-2E9C-101B-9397-08002B2CF9AE}" pid="9" name="MSIP_Label_8577031b-11bc-4db9-b655-7d79027ad570_ContentBits">
    <vt:lpwstr>1</vt:lpwstr>
  </property>
</Properties>
</file>